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33" r:id="rId3"/>
    <p:sldId id="336" r:id="rId5"/>
    <p:sldId id="372" r:id="rId6"/>
    <p:sldId id="373" r:id="rId7"/>
    <p:sldId id="374" r:id="rId8"/>
    <p:sldId id="376" r:id="rId9"/>
    <p:sldId id="375" r:id="rId10"/>
    <p:sldId id="455" r:id="rId11"/>
    <p:sldId id="429" r:id="rId12"/>
    <p:sldId id="488" r:id="rId13"/>
    <p:sldId id="340" r:id="rId14"/>
    <p:sldId id="337" r:id="rId15"/>
    <p:sldId id="339" r:id="rId16"/>
    <p:sldId id="454" r:id="rId17"/>
    <p:sldId id="406" r:id="rId18"/>
    <p:sldId id="407" r:id="rId19"/>
    <p:sldId id="408" r:id="rId20"/>
    <p:sldId id="428" r:id="rId21"/>
    <p:sldId id="430" r:id="rId22"/>
    <p:sldId id="414" r:id="rId23"/>
    <p:sldId id="418" r:id="rId24"/>
    <p:sldId id="419" r:id="rId25"/>
    <p:sldId id="483" r:id="rId26"/>
    <p:sldId id="487" r:id="rId27"/>
    <p:sldId id="431" r:id="rId28"/>
    <p:sldId id="433" r:id="rId29"/>
    <p:sldId id="490" r:id="rId30"/>
    <p:sldId id="492" r:id="rId31"/>
    <p:sldId id="491" r:id="rId32"/>
    <p:sldId id="484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47" d="100"/>
          <a:sy n="47" d="100"/>
        </p:scale>
        <p:origin x="-456" y="-102"/>
      </p:cViewPr>
      <p:guideLst>
        <p:guide orient="horz" pos="2160"/>
        <p:guide pos="29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532" y="-78"/>
      </p:cViewPr>
      <p:guideLst>
        <p:guide orient="horz" pos="2880"/>
        <p:guide pos="221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B0957-4820-483E-BB53-9EB557A68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D7328-84F6-47D9-A89F-BDBA714179F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" descr="c:\DOCUME~1\ADMINI~1\APPLIC~1\360se6\USERDA~1\Temp\120859~1.JPG"/>
          <p:cNvPicPr>
            <a:picLocks noChangeAspect="1" noChangeArrowheads="1"/>
          </p:cNvPicPr>
          <p:nvPr/>
        </p:nvPicPr>
        <p:blipFill rotWithShape="1">
          <a:blip r:embed="rId2"/>
          <a:srcRect l="13563" t="8163" r="12930"/>
          <a:stretch>
            <a:fillRect/>
          </a:stretch>
        </p:blipFill>
        <p:spPr bwMode="auto">
          <a:xfrm>
            <a:off x="119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8819" y="2754920"/>
            <a:ext cx="5364956" cy="1380097"/>
          </a:xfrm>
          <a:blipFill dpi="0" rotWithShape="1">
            <a:blip r:embed="rId3">
              <a:alphaModFix amt="55000"/>
            </a:blip>
            <a:srcRect/>
            <a:stretch>
              <a:fillRect b="-1000"/>
            </a:stretch>
          </a:blipFill>
        </p:spPr>
        <p:txBody>
          <a:bodyPr anchor="ctr">
            <a:normAutofit/>
          </a:bodyPr>
          <a:lstStyle>
            <a:lvl1pPr algn="ctr">
              <a:defRPr sz="3200" b="0" i="0">
                <a:ln w="14605"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8819" y="4449664"/>
            <a:ext cx="5364956" cy="42336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200" y="840259"/>
            <a:ext cx="7887600" cy="53788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71383"/>
            <a:ext cx="9144000" cy="6588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80" y="399600"/>
            <a:ext cx="8082641" cy="601525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  <a:lvl2pPr marL="542925" indent="-271780">
              <a:tabLst>
                <a:tab pos="542925" algn="l"/>
              </a:tabLst>
              <a:defRPr sz="20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zh-CN" altLang="zh-CN" dirty="0" smtClean="0"/>
              <a:t>单击此处编辑母版文本样式</a:t>
            </a:r>
            <a:endParaRPr lang="zh-CN" altLang="zh-CN" dirty="0" smtClean="0"/>
          </a:p>
          <a:p>
            <a:pPr lvl="1"/>
            <a:r>
              <a:rPr lang="zh-CN" altLang="zh-CN" dirty="0" smtClean="0"/>
              <a:t>第二级</a:t>
            </a:r>
            <a:endParaRPr lang="zh-CN" altLang="zh-CN" dirty="0" smtClean="0"/>
          </a:p>
          <a:p>
            <a:pPr lvl="2"/>
            <a:r>
              <a:rPr lang="zh-CN" altLang="zh-CN" dirty="0" smtClean="0"/>
              <a:t>第三级</a:t>
            </a:r>
            <a:endParaRPr lang="zh-CN" altLang="zh-CN" dirty="0" smtClean="0"/>
          </a:p>
          <a:p>
            <a:pPr lvl="3"/>
            <a:r>
              <a:rPr lang="zh-CN" altLang="zh-CN" dirty="0" smtClean="0"/>
              <a:t>第四级</a:t>
            </a:r>
            <a:endParaRPr lang="zh-CN" altLang="zh-CN" dirty="0" smtClean="0"/>
          </a:p>
          <a:p>
            <a:pPr lvl="4"/>
            <a:r>
              <a:rPr lang="zh-CN" altLang="zh-CN" dirty="0" smtClean="0"/>
              <a:t>第五级</a:t>
            </a:r>
            <a:endParaRPr lang="zh-CN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DOCUME~1\ADMINI~1\APPLIC~1\360se6\USERDA~1\Temp\120859~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6"/>
          <p:cNvSpPr/>
          <p:nvPr/>
        </p:nvSpPr>
        <p:spPr>
          <a:xfrm>
            <a:off x="0" y="1"/>
            <a:ext cx="9145191" cy="68579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00" y="2883600"/>
            <a:ext cx="4014000" cy="543600"/>
          </a:xfrm>
        </p:spPr>
        <p:txBody>
          <a:bodyPr lIns="252000" tIns="0" rIns="0" bIns="0" anchor="ctr" anchorCtr="0">
            <a:norm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10" name="MH_Title"/>
          <p:cNvSpPr>
            <a:spLocks noChangeArrowheads="1"/>
          </p:cNvSpPr>
          <p:nvPr/>
        </p:nvSpPr>
        <p:spPr bwMode="auto">
          <a:xfrm>
            <a:off x="3460750" y="2882900"/>
            <a:ext cx="4013200" cy="5429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cmpd="sng">
            <a:solidFill>
              <a:srgbClr val="FFFFFF">
                <a:alpha val="48000"/>
              </a:srgbClr>
            </a:solidFill>
            <a:round/>
          </a:ln>
        </p:spPr>
        <p:txBody>
          <a:bodyPr lIns="25200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9pPr>
          </a:lstStyle>
          <a:p>
            <a:pPr algn="ctr"/>
            <a:endParaRPr lang="zh-CN" altLang="en-US" sz="20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1" name="MH_Others_3"/>
          <p:cNvSpPr>
            <a:spLocks noChangeArrowheads="1"/>
          </p:cNvSpPr>
          <p:nvPr/>
        </p:nvSpPr>
        <p:spPr bwMode="auto">
          <a:xfrm>
            <a:off x="3460750" y="3011488"/>
            <a:ext cx="280988" cy="282575"/>
          </a:xfrm>
          <a:prstGeom prst="ellipse">
            <a:avLst/>
          </a:prstGeom>
          <a:solidFill>
            <a:schemeClr val="accent1"/>
          </a:solidFill>
          <a:ln w="28575" cmpd="sng">
            <a:solidFill>
              <a:srgbClr val="FFFFFF"/>
            </a:solidFill>
            <a:round/>
          </a:ln>
        </p:spPr>
        <p:txBody>
          <a:bodyPr bIns="180000" anchor="ctr">
            <a:normAutofit fontScale="25000" lnSpcReduction="20000"/>
          </a:bodyPr>
          <a:lstStyle>
            <a:lvl1pPr algn="just">
              <a:lnSpc>
                <a:spcPct val="110000"/>
              </a:lnSpc>
              <a:spcBef>
                <a:spcPts val="1800"/>
              </a:spcBef>
              <a:buClr>
                <a:srgbClr val="963B22"/>
              </a:buClr>
              <a:buSzPct val="60000"/>
              <a:buFont typeface="Wingdings" panose="05000000000000000000" pitchFamily="2" charset="2"/>
              <a:buChar char="m"/>
              <a:defRPr sz="2000">
                <a:solidFill>
                  <a:srgbClr val="AC411D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742950" indent="-285750" algn="just">
              <a:lnSpc>
                <a:spcPct val="130000"/>
              </a:lnSpc>
              <a:spcAft>
                <a:spcPts val="600"/>
              </a:spcAft>
              <a:buClr>
                <a:srgbClr val="F2C37D"/>
              </a:buClr>
              <a:buFont typeface="幼圆" panose="02010509060101010101" pitchFamily="49" charset="-122"/>
              <a:buChar char=" "/>
              <a:defRPr sz="1600">
                <a:solidFill>
                  <a:srgbClr val="7D7D7D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zh-CN" sz="7200" b="1">
              <a:solidFill>
                <a:srgbClr val="FFFFFF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371383"/>
            <a:ext cx="9144000" cy="6588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80" y="400050"/>
            <a:ext cx="8082641" cy="601525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0680" y="1326091"/>
            <a:ext cx="3886200" cy="4786842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zh-CN" dirty="0" smtClean="0"/>
              <a:t>单击此处编辑母版文本样式</a:t>
            </a:r>
            <a:endParaRPr lang="zh-CN" altLang="zh-CN" dirty="0" smtClean="0"/>
          </a:p>
          <a:p>
            <a:pPr lvl="1"/>
            <a:r>
              <a:rPr lang="zh-CN" altLang="zh-CN" dirty="0" smtClean="0"/>
              <a:t>第二级</a:t>
            </a:r>
            <a:endParaRPr lang="zh-CN" altLang="zh-CN" dirty="0" smtClean="0"/>
          </a:p>
          <a:p>
            <a:pPr lvl="2"/>
            <a:r>
              <a:rPr lang="zh-CN" altLang="zh-CN" dirty="0" smtClean="0"/>
              <a:t>第三级</a:t>
            </a:r>
            <a:endParaRPr lang="zh-CN" altLang="zh-CN" dirty="0" smtClean="0"/>
          </a:p>
          <a:p>
            <a:pPr lvl="3"/>
            <a:r>
              <a:rPr lang="zh-CN" altLang="zh-CN" dirty="0" smtClean="0"/>
              <a:t>第四级</a:t>
            </a:r>
            <a:endParaRPr lang="zh-CN" altLang="zh-CN" dirty="0" smtClean="0"/>
          </a:p>
          <a:p>
            <a:pPr lvl="4"/>
            <a:r>
              <a:rPr lang="zh-CN" altLang="zh-CN" dirty="0" smtClean="0"/>
              <a:t>第五级</a:t>
            </a:r>
            <a:endParaRPr lang="zh-CN" altLang="zh-CN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7121" y="1326091"/>
            <a:ext cx="3886200" cy="4786842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zh-CN" dirty="0" smtClean="0"/>
              <a:t>单击此处编辑母版文本样式</a:t>
            </a:r>
            <a:endParaRPr lang="zh-CN" altLang="zh-CN" dirty="0" smtClean="0"/>
          </a:p>
          <a:p>
            <a:pPr lvl="1"/>
            <a:r>
              <a:rPr lang="zh-CN" altLang="zh-CN" dirty="0" smtClean="0"/>
              <a:t>第二级</a:t>
            </a:r>
            <a:endParaRPr lang="zh-CN" altLang="zh-CN" dirty="0" smtClean="0"/>
          </a:p>
          <a:p>
            <a:pPr lvl="2"/>
            <a:r>
              <a:rPr lang="zh-CN" altLang="zh-CN" dirty="0" smtClean="0"/>
              <a:t>第三级</a:t>
            </a:r>
            <a:endParaRPr lang="zh-CN" altLang="zh-CN" dirty="0" smtClean="0"/>
          </a:p>
          <a:p>
            <a:pPr lvl="3"/>
            <a:r>
              <a:rPr lang="zh-CN" altLang="zh-CN" dirty="0" smtClean="0"/>
              <a:t>第四级</a:t>
            </a:r>
            <a:endParaRPr lang="zh-CN" altLang="zh-CN" dirty="0" smtClean="0"/>
          </a:p>
          <a:p>
            <a:pPr lvl="4"/>
            <a:r>
              <a:rPr lang="zh-CN" altLang="zh-CN" dirty="0" smtClean="0"/>
              <a:t>第五级</a:t>
            </a:r>
            <a:endParaRPr lang="zh-CN" altLang="zh-CN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34321"/>
            <a:ext cx="7886700" cy="656370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10" name="矩形 9"/>
          <p:cNvSpPr/>
          <p:nvPr/>
        </p:nvSpPr>
        <p:spPr>
          <a:xfrm>
            <a:off x="0" y="371383"/>
            <a:ext cx="9144000" cy="6588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35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0"/>
            <a:ext cx="9145191" cy="6858000"/>
            <a:chOff x="0" y="0"/>
            <a:chExt cx="9145191" cy="6858000"/>
          </a:xfrm>
        </p:grpSpPr>
        <p:pic>
          <p:nvPicPr>
            <p:cNvPr id="7" name="Picture 4" descr="c:\DOCUME~1\ADMINI~1\APPLIC~1\360se6\USERDA~1\Temp\120859~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1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矩形 6"/>
            <p:cNvSpPr/>
            <p:nvPr/>
          </p:nvSpPr>
          <p:spPr>
            <a:xfrm>
              <a:off x="0" y="1"/>
              <a:ext cx="9145191" cy="6857999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780269" y="2916195"/>
            <a:ext cx="3334781" cy="877329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9D54F4A8-A876-4BF2-99FE-03393CC91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B89F812-4557-44D8-A6A1-708205B06636}" type="slidenum">
              <a:rPr lang="zh-CN" altLang="en-US" smtClean="0"/>
            </a:fld>
            <a:endParaRPr lang="zh-CN" altLang="en-US"/>
          </a:p>
        </p:txBody>
      </p:sp>
      <p:sp>
        <p:nvSpPr>
          <p:cNvPr id="9" name="空心弧 2"/>
          <p:cNvSpPr/>
          <p:nvPr/>
        </p:nvSpPr>
        <p:spPr bwMode="auto">
          <a:xfrm rot="7086271">
            <a:off x="5027613" y="2576513"/>
            <a:ext cx="1482725" cy="1482725"/>
          </a:xfrm>
          <a:custGeom>
            <a:avLst/>
            <a:gdLst>
              <a:gd name="T0" fmla="*/ 719254 w 1482725"/>
              <a:gd name="T1" fmla="*/ 1482395 h 1482725"/>
              <a:gd name="T2" fmla="*/ 18905 w 1482725"/>
              <a:gd name="T3" fmla="*/ 907716 h 1482725"/>
              <a:gd name="T4" fmla="*/ 397400 w 1482725"/>
              <a:gd name="T5" fmla="*/ 84620 h 1482725"/>
              <a:gd name="T6" fmla="*/ 1289534 w 1482725"/>
              <a:gd name="T7" fmla="*/ 242235 h 1482725"/>
              <a:gd name="T8" fmla="*/ 1363085 w 1482725"/>
              <a:gd name="T9" fmla="*/ 1145194 h 1482725"/>
              <a:gd name="T10" fmla="*/ 1349991 w 1482725"/>
              <a:gd name="T11" fmla="*/ 1136690 h 1482725"/>
              <a:gd name="T12" fmla="*/ 1277989 w 1482725"/>
              <a:gd name="T13" fmla="*/ 252748 h 1482725"/>
              <a:gd name="T14" fmla="*/ 404645 w 1482725"/>
              <a:gd name="T15" fmla="*/ 98453 h 1482725"/>
              <a:gd name="T16" fmla="*/ 34121 w 1482725"/>
              <a:gd name="T17" fmla="*/ 904213 h 1482725"/>
              <a:gd name="T18" fmla="*/ 719720 w 1482725"/>
              <a:gd name="T19" fmla="*/ 1466788 h 1482725"/>
              <a:gd name="T20" fmla="*/ 719254 w 1482725"/>
              <a:gd name="T21" fmla="*/ 1482395 h 1482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82725" h="1482725">
                <a:moveTo>
                  <a:pt x="719254" y="1482395"/>
                </a:moveTo>
                <a:cubicBezTo>
                  <a:pt x="382299" y="1472342"/>
                  <a:pt x="94548" y="1236225"/>
                  <a:pt x="18905" y="907716"/>
                </a:cubicBezTo>
                <a:cubicBezTo>
                  <a:pt x="-56738" y="579208"/>
                  <a:pt x="98774" y="241023"/>
                  <a:pt x="397400" y="84620"/>
                </a:cubicBezTo>
                <a:cubicBezTo>
                  <a:pt x="696026" y="-71783"/>
                  <a:pt x="1062576" y="-7024"/>
                  <a:pt x="1289534" y="242235"/>
                </a:cubicBezTo>
                <a:cubicBezTo>
                  <a:pt x="1516492" y="491494"/>
                  <a:pt x="1546711" y="862491"/>
                  <a:pt x="1363085" y="1145194"/>
                </a:cubicBezTo>
                <a:lnTo>
                  <a:pt x="1349991" y="1136690"/>
                </a:lnTo>
                <a:cubicBezTo>
                  <a:pt x="1529750" y="859941"/>
                  <a:pt x="1500167" y="496757"/>
                  <a:pt x="1277989" y="252748"/>
                </a:cubicBezTo>
                <a:cubicBezTo>
                  <a:pt x="1055811" y="8739"/>
                  <a:pt x="696982" y="-54656"/>
                  <a:pt x="404645" y="98453"/>
                </a:cubicBezTo>
                <a:cubicBezTo>
                  <a:pt x="112308" y="251562"/>
                  <a:pt x="-39929" y="582624"/>
                  <a:pt x="34121" y="904213"/>
                </a:cubicBezTo>
                <a:cubicBezTo>
                  <a:pt x="108171" y="1225803"/>
                  <a:pt x="389862" y="1456947"/>
                  <a:pt x="719720" y="1466788"/>
                </a:cubicBezTo>
                <a:cubicBezTo>
                  <a:pt x="719565" y="1471990"/>
                  <a:pt x="719409" y="1477193"/>
                  <a:pt x="719254" y="1482395"/>
                </a:cubicBezTo>
                <a:close/>
              </a:path>
            </a:pathLst>
          </a:custGeom>
          <a:solidFill>
            <a:schemeClr val="accent1"/>
          </a:solidFill>
          <a:ln w="3175" cap="flat" cmpd="sng">
            <a:solidFill>
              <a:schemeClr val="accent1"/>
            </a:solidFill>
            <a:round/>
          </a:ln>
        </p:spPr>
        <p:txBody>
          <a:bodyPr anchor="ctr"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9145191" cy="6858000"/>
            <a:chOff x="0" y="0"/>
            <a:chExt cx="9145191" cy="6858000"/>
          </a:xfrm>
        </p:grpSpPr>
        <p:pic>
          <p:nvPicPr>
            <p:cNvPr id="5" name="Picture 4" descr="c:\DOCUME~1\ADMINI~1\APPLIC~1\360se6\USERDA~1\Temp\120859~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1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矩形 6"/>
            <p:cNvSpPr/>
            <p:nvPr/>
          </p:nvSpPr>
          <p:spPr>
            <a:xfrm>
              <a:off x="0" y="1"/>
              <a:ext cx="9145191" cy="6857999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9145191" cy="6858000"/>
            <a:chOff x="0" y="0"/>
            <a:chExt cx="9145191" cy="6858000"/>
          </a:xfrm>
        </p:grpSpPr>
        <p:pic>
          <p:nvPicPr>
            <p:cNvPr id="9" name="Picture 4" descr="c:\DOCUME~1\ADMINI~1\APPLIC~1\360se6\USERDA~1\Temp\120859~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1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6"/>
            <p:cNvSpPr/>
            <p:nvPr/>
          </p:nvSpPr>
          <p:spPr>
            <a:xfrm>
              <a:off x="0" y="1"/>
              <a:ext cx="9145191" cy="6857999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3600" y="1317600"/>
            <a:ext cx="2703600" cy="2840400"/>
          </a:xfrm>
          <a:solidFill>
            <a:srgbClr val="E37621">
              <a:alpha val="65098"/>
            </a:srgbClr>
          </a:solidFill>
        </p:spPr>
        <p:txBody>
          <a:bodyPr anchor="ctr" anchorCtr="0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337200" y="802800"/>
            <a:ext cx="5313600" cy="38628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dirty="0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3600" y="4899600"/>
            <a:ext cx="8020800" cy="1346400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8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9145191" cy="6858000"/>
            <a:chOff x="0" y="0"/>
            <a:chExt cx="9145191" cy="6858000"/>
          </a:xfrm>
        </p:grpSpPr>
        <p:pic>
          <p:nvPicPr>
            <p:cNvPr id="8" name="Picture 4" descr="c:\DOCUME~1\ADMINI~1\APPLIC~1\360se6\USERDA~1\Temp\120859~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1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矩形 6"/>
            <p:cNvSpPr/>
            <p:nvPr/>
          </p:nvSpPr>
          <p:spPr>
            <a:xfrm>
              <a:off x="0" y="1"/>
              <a:ext cx="9145191" cy="6857999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69626"/>
            <a:ext cx="1971675" cy="5607337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569626"/>
            <a:ext cx="5800725" cy="5607337"/>
          </a:xfrm>
        </p:spPr>
        <p:txBody>
          <a:bodyPr vert="eaVert">
            <a:normAutofit/>
          </a:bodyPr>
          <a:lstStyle/>
          <a:p>
            <a:pPr lvl="0"/>
            <a:r>
              <a:rPr lang="zh-CN" altLang="zh-CN" dirty="0" smtClean="0"/>
              <a:t>单击此处编辑母版文本样式</a:t>
            </a:r>
            <a:endParaRPr lang="zh-CN" altLang="zh-CN" dirty="0" smtClean="0"/>
          </a:p>
          <a:p>
            <a:pPr lvl="1"/>
            <a:r>
              <a:rPr lang="zh-CN" altLang="zh-CN" dirty="0" smtClean="0"/>
              <a:t>第二级</a:t>
            </a:r>
            <a:endParaRPr lang="zh-CN" altLang="zh-CN" dirty="0" smtClean="0"/>
          </a:p>
          <a:p>
            <a:pPr lvl="2"/>
            <a:r>
              <a:rPr lang="zh-CN" altLang="zh-CN" dirty="0" smtClean="0"/>
              <a:t>第三级</a:t>
            </a:r>
            <a:endParaRPr lang="zh-CN" altLang="zh-CN" dirty="0" smtClean="0"/>
          </a:p>
          <a:p>
            <a:pPr lvl="3"/>
            <a:r>
              <a:rPr lang="zh-CN" altLang="zh-CN" dirty="0" smtClean="0"/>
              <a:t>第四级</a:t>
            </a:r>
            <a:endParaRPr lang="zh-CN" altLang="zh-CN" dirty="0" smtClean="0"/>
          </a:p>
          <a:p>
            <a:pPr lvl="4"/>
            <a:r>
              <a:rPr lang="zh-CN" altLang="zh-CN" dirty="0" smtClean="0"/>
              <a:t>第五级</a:t>
            </a:r>
            <a:endParaRPr lang="zh-CN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DOCUME~1\ADMINI~1\APPLIC~1\360se6\USERDA~1\Temp\120859~1.JPG"/>
          <p:cNvPicPr>
            <a:picLocks noChangeAspect="1" noChangeArrowheads="1"/>
          </p:cNvPicPr>
          <p:nvPr/>
        </p:nvPicPr>
        <p:blipFill rotWithShape="1">
          <a:blip r:embed="rId11"/>
          <a:srcRect l="8875" r="11589"/>
          <a:stretch>
            <a:fillRect/>
          </a:stretch>
        </p:blipFill>
        <p:spPr bwMode="auto">
          <a:xfrm>
            <a:off x="119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6"/>
          <p:cNvSpPr/>
          <p:nvPr/>
        </p:nvSpPr>
        <p:spPr>
          <a:xfrm>
            <a:off x="0" y="714375"/>
            <a:ext cx="9145191" cy="584835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060" y="1603947"/>
            <a:ext cx="8010253" cy="4615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zh-CN" dirty="0" smtClean="0"/>
              <a:t>单击此处编辑母版文本样式</a:t>
            </a:r>
            <a:endParaRPr lang="zh-CN" altLang="zh-CN" dirty="0" smtClean="0"/>
          </a:p>
          <a:p>
            <a:pPr lvl="1"/>
            <a:r>
              <a:rPr lang="zh-CN" altLang="zh-CN" dirty="0" smtClean="0"/>
              <a:t>第二级</a:t>
            </a:r>
            <a:endParaRPr lang="zh-CN" altLang="zh-CN" dirty="0" smtClean="0"/>
          </a:p>
          <a:p>
            <a:pPr lvl="2"/>
            <a:r>
              <a:rPr lang="zh-CN" altLang="zh-CN" dirty="0" smtClean="0"/>
              <a:t>第三级</a:t>
            </a:r>
            <a:endParaRPr lang="zh-CN" altLang="zh-CN" dirty="0" smtClean="0"/>
          </a:p>
          <a:p>
            <a:pPr lvl="3"/>
            <a:r>
              <a:rPr lang="zh-CN" altLang="zh-CN" dirty="0" smtClean="0"/>
              <a:t>第四级</a:t>
            </a:r>
            <a:endParaRPr lang="zh-CN" altLang="zh-CN" dirty="0" smtClean="0"/>
          </a:p>
          <a:p>
            <a:pPr lvl="4"/>
            <a:r>
              <a:rPr lang="zh-CN" altLang="zh-CN" dirty="0" smtClean="0"/>
              <a:t>第五级</a:t>
            </a:r>
            <a:endParaRPr lang="zh-CN" altLang="zh-C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605257"/>
            <a:ext cx="2057400" cy="158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605257"/>
            <a:ext cx="3086100" cy="158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605257"/>
            <a:ext cx="2057400" cy="158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0680" y="819770"/>
            <a:ext cx="8082641" cy="60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67970" indent="-267970" algn="l" defTabSz="685800" rtl="0" eaLnBrk="1" latinLnBrk="0" hangingPunct="1">
        <a:spcBef>
          <a:spcPts val="1350"/>
        </a:spcBef>
        <a:buClr>
          <a:schemeClr val="accent1"/>
        </a:buClr>
        <a:buSzPct val="70000"/>
        <a:buFont typeface="Wingdings 2" panose="05020102010507070707" pitchFamily="18" charset="2"/>
        <a:buChar char="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6055" algn="l" defTabSz="685800" rtl="0" eaLnBrk="1" latinLnBrk="0" hangingPunct="1">
        <a:spcBef>
          <a:spcPts val="600"/>
        </a:spcBef>
        <a:buFont typeface="Arial" panose="020B0604020202020204" pitchFamily="34" charset="0"/>
        <a:buChar char="•"/>
        <a:tabLst>
          <a:tab pos="629920" algn="l"/>
        </a:tabLst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.xml"/><Relationship Id="rId3" Type="http://schemas.openxmlformats.org/officeDocument/2006/relationships/image" Target="../media/image2.png"/><Relationship Id="rId2" Type="http://schemas.openxmlformats.org/officeDocument/2006/relationships/image" Target="../media/image17.wmf"/><Relationship Id="rId1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116965" y="2501265"/>
            <a:ext cx="7056120" cy="3857625"/>
          </a:xfrm>
        </p:spPr>
        <p:txBody>
          <a:bodyPr>
            <a:normAutofit fontScale="90000"/>
          </a:bodyPr>
          <a:p>
            <a:pPr algn="ctr"/>
            <a:br>
              <a:rPr lang="en-US" altLang="zh-CN" sz="6600" dirty="0" smtClean="0">
                <a:solidFill>
                  <a:schemeClr val="tx1"/>
                </a:solidFill>
              </a:rPr>
            </a:br>
            <a:r>
              <a:rPr lang="en-US" altLang="zh-CN" sz="6600" dirty="0" smtClean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</a:rPr>
              <a:t>ACM</a:t>
            </a:r>
            <a:br>
              <a:rPr lang="en-US" altLang="zh-CN" sz="6600" dirty="0" smtClean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</a:rPr>
            </a:br>
            <a:br>
              <a:rPr lang="en-US" altLang="zh-CN" sz="6600" dirty="0" smtClean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</a:rPr>
            </a:b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成立于计算机诞生次年，是目前全球</a:t>
            </a:r>
            <a:br>
              <a:rPr lang="zh-CN" altLang="en-US" sz="28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lang="zh-CN" altLang="en-US" sz="28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算机学界中历史最悠久、最具权威性的组织</a:t>
            </a:r>
            <a:br>
              <a:rPr lang="zh-CN" altLang="en-US" sz="28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5" name="图片 4" descr="C~1408Y}B2239KS2[UADDZ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2715" y="525780"/>
            <a:ext cx="6338570" cy="15862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/>
          <p:nvPr>
            <p:ph type="dt" sz="half" idx="10"/>
          </p:nvPr>
        </p:nvSpPr>
        <p:spPr/>
        <p:txBody>
          <a:bodyPr>
            <a:normAutofit fontScale="40000"/>
          </a:bodyPr>
          <a:p>
            <a:pPr lvl="0"/>
            <a:fld id="{BB962C8B-B14F-4D97-AF65-F5344CB8AC3E}" type="datetime1">
              <a:rPr lang="zh-CN" altLang="en-US"/>
            </a:fld>
            <a:endParaRPr lang="zh-CN" altLang="en-US"/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1320" y="3319145"/>
            <a:ext cx="4303395" cy="30086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95" y="288290"/>
            <a:ext cx="4613275" cy="26650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742305" y="1073150"/>
            <a:ext cx="2646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比赛做题场景</a:t>
            </a:r>
            <a:r>
              <a:rPr lang="en-US" altLang="zh-CN"/>
              <a:t>,3</a:t>
            </a:r>
            <a:r>
              <a:rPr lang="zh-CN" altLang="en-US"/>
              <a:t>个人一台电脑</a:t>
            </a:r>
            <a:r>
              <a:rPr lang="en-US" altLang="zh-CN"/>
              <a:t>,</a:t>
            </a:r>
            <a:r>
              <a:rPr lang="zh-CN" altLang="en-US"/>
              <a:t>只能带纸质资料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11225" y="4730750"/>
            <a:ext cx="264604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每通过一道题目会获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得代表该题目的气球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485265" y="266065"/>
            <a:ext cx="6173470" cy="808990"/>
          </a:xfrm>
        </p:spPr>
        <p:txBody>
          <a:bodyPr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经过长期的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ACM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训练并参加比赛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标题 5"/>
          <p:cNvSpPr>
            <a:spLocks noGrp="1"/>
          </p:cNvSpPr>
          <p:nvPr/>
        </p:nvSpPr>
        <p:spPr>
          <a:xfrm>
            <a:off x="2243455" y="1733550"/>
            <a:ext cx="1899920" cy="780415"/>
          </a:xfrm>
          <a:prstGeom prst="rect">
            <a:avLst/>
          </a:prstGeom>
          <a:blipFill dpi="0" rotWithShape="1">
            <a:blip r:embed="rId1">
              <a:alphaModFix amt="55000"/>
            </a:blip>
            <a:srcRect/>
            <a:stretch>
              <a:fillRect b="-1000"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ln w="14605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solidFill>
                  <a:srgbClr val="FF0000"/>
                </a:solidFill>
              </a:rPr>
              <a:t>ACMER</a:t>
            </a:r>
            <a:endParaRPr lang="en-US" altLang="zh-CN" sz="3600">
              <a:solidFill>
                <a:srgbClr val="FF0000"/>
              </a:solidFill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6297930" y="1847850"/>
            <a:ext cx="1899920" cy="780415"/>
          </a:xfrm>
          <a:prstGeom prst="rect">
            <a:avLst/>
          </a:prstGeom>
          <a:blipFill dpi="0" rotWithShape="1">
            <a:blip r:embed="rId1">
              <a:alphaModFix amt="55000"/>
            </a:blip>
            <a:srcRect/>
            <a:stretch>
              <a:fillRect b="-1000"/>
            </a:stretch>
          </a:blipFill>
        </p:spPr>
        <p:txBody>
          <a:bodyPr vert="horz" lIns="91440" tIns="45720" rIns="91440" bIns="45720" rtlCol="0" anchor="ctr">
            <a:normAutofit fontScale="6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ln w="14605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>
                <a:solidFill>
                  <a:srgbClr val="FF0000"/>
                </a:solidFill>
              </a:rPr>
              <a:t>创新思维能力</a:t>
            </a:r>
            <a:endParaRPr lang="zh-CN" altLang="en-US" sz="3600">
              <a:solidFill>
                <a:srgbClr val="FF0000"/>
              </a:solidFill>
            </a:endParaRPr>
          </a:p>
        </p:txBody>
      </p:sp>
      <p:pic>
        <p:nvPicPr>
          <p:cNvPr id="43012" name="图片 43011" descr="u=1757082522,684095009&amp;fm=21&amp;gp=0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45050"/>
          <a:stretch>
            <a:fillRect/>
          </a:stretch>
        </p:blipFill>
        <p:spPr>
          <a:xfrm>
            <a:off x="4932045" y="2711450"/>
            <a:ext cx="3014980" cy="2820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0" name="内容占位符 5" descr="眼睛.jpg"/>
          <p:cNvPicPr>
            <a:picLocks noGrp="1" noChangeAspect="1"/>
          </p:cNvPicPr>
          <p:nvPr>
            <p:ph idx="1"/>
          </p:nvPr>
        </p:nvPicPr>
        <p:blipFill>
          <a:blip r:embed="rId3"/>
          <a:srcRect t="36387"/>
          <a:stretch>
            <a:fillRect/>
          </a:stretch>
        </p:blipFill>
        <p:spPr>
          <a:xfrm>
            <a:off x="1319530" y="4237355"/>
            <a:ext cx="2199640" cy="911225"/>
          </a:xfrm>
        </p:spPr>
      </p:pic>
      <p:sp>
        <p:nvSpPr>
          <p:cNvPr id="10" name="Rectangle 6"/>
          <p:cNvSpPr/>
          <p:nvPr/>
        </p:nvSpPr>
        <p:spPr>
          <a:xfrm>
            <a:off x="912495" y="3172460"/>
            <a:ext cx="3014345" cy="51371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</a:pPr>
            <a:r>
              <a:rPr lang="zh-CN" altLang="en-US" sz="2400" b="1">
                <a:sym typeface="+mn-ea"/>
              </a:rPr>
              <a:t>慎密的逻辑推理</a:t>
            </a:r>
            <a:r>
              <a:rPr lang="zh-CN" altLang="en-US" sz="2400" b="1">
                <a:sym typeface="+mn-ea"/>
              </a:rPr>
              <a:t>能力</a:t>
            </a:r>
            <a:endParaRPr lang="zh-CN" altLang="en-US" sz="2400" dirty="0">
              <a:latin typeface="Verdana" panose="020B060403050404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644015" y="1216660"/>
            <a:ext cx="1899920" cy="780415"/>
          </a:xfrm>
        </p:spPr>
        <p:txBody>
          <a:bodyPr/>
          <a:p>
            <a:r>
              <a:rPr lang="en-US" altLang="zh-CN" sz="3600">
                <a:solidFill>
                  <a:srgbClr val="FF0000"/>
                </a:solidFill>
              </a:rPr>
              <a:t>ACMER</a:t>
            </a:r>
            <a:endParaRPr lang="en-US" altLang="zh-CN" sz="3600">
              <a:solidFill>
                <a:srgbClr val="FF0000"/>
              </a:solidFill>
            </a:endParaRPr>
          </a:p>
        </p:txBody>
      </p:sp>
      <p:pic>
        <p:nvPicPr>
          <p:cNvPr id="41988" name="Picture 3"/>
          <p:cNvPicPr>
            <a:picLocks noChangeAspect="1"/>
          </p:cNvPicPr>
          <p:nvPr/>
        </p:nvPicPr>
        <p:blipFill>
          <a:blip r:embed="rId1"/>
          <a:srcRect t="28406" r="39746"/>
          <a:stretch>
            <a:fillRect/>
          </a:stretch>
        </p:blipFill>
        <p:spPr>
          <a:xfrm>
            <a:off x="698500" y="3233420"/>
            <a:ext cx="3141345" cy="16395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59" name="图片 13" descr="SolutionPuzz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670" y="2060575"/>
            <a:ext cx="2639060" cy="19799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58" name="Rectangle 6"/>
          <p:cNvSpPr/>
          <p:nvPr/>
        </p:nvSpPr>
        <p:spPr>
          <a:xfrm>
            <a:off x="5360670" y="1350010"/>
            <a:ext cx="2639060" cy="51371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</a:pPr>
            <a:r>
              <a:rPr lang="zh-CN" altLang="en-US" sz="2400" dirty="0">
                <a:latin typeface="Verdana" panose="020B0604030504040204" pitchFamily="34" charset="0"/>
                <a:ea typeface="微软雅黑" panose="020B0503020204020204" charset="-122"/>
              </a:rPr>
              <a:t>解决实际问题能力</a:t>
            </a:r>
            <a:endParaRPr lang="zh-CN" altLang="en-US" sz="2400" dirty="0">
              <a:latin typeface="Verdana" panose="020B0604030504040204" pitchFamily="34" charset="0"/>
              <a:ea typeface="微软雅黑" panose="020B0503020204020204" charset="-122"/>
            </a:endParaRPr>
          </a:p>
        </p:txBody>
      </p:sp>
      <p:sp>
        <p:nvSpPr>
          <p:cNvPr id="8" name="Rectangle 6"/>
          <p:cNvSpPr/>
          <p:nvPr/>
        </p:nvSpPr>
        <p:spPr>
          <a:xfrm>
            <a:off x="593725" y="5334635"/>
            <a:ext cx="3246120" cy="51371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FFFF00"/>
                </a:solidFill>
                <a:latin typeface="Verdana" panose="020B0604030504040204" pitchFamily="34" charset="0"/>
                <a:ea typeface="微软雅黑" panose="020B0503020204020204" charset="-122"/>
              </a:rPr>
              <a:t>出色的</a:t>
            </a:r>
            <a:r>
              <a:rPr lang="zh-CN" altLang="en-US" sz="2400" dirty="0">
                <a:solidFill>
                  <a:srgbClr val="FFFF00"/>
                </a:solidFill>
                <a:latin typeface="Verdana" panose="020B0604030504040204" pitchFamily="34" charset="0"/>
                <a:ea typeface="微软雅黑" panose="020B0503020204020204" charset="-122"/>
              </a:rPr>
              <a:t>团队沟通能力</a:t>
            </a:r>
            <a:endParaRPr lang="zh-CN" altLang="en-US" sz="2400" dirty="0">
              <a:solidFill>
                <a:srgbClr val="FFFF00"/>
              </a:solidFill>
              <a:latin typeface="Verdana" panose="020B0604030504040204" pitchFamily="34" charset="0"/>
              <a:ea typeface="微软雅黑" panose="020B0503020204020204" charset="-122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5360670" y="5041900"/>
            <a:ext cx="2084705" cy="51371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</a:pPr>
            <a:r>
              <a:rPr lang="zh-CN" altLang="en-US" sz="2400" b="1">
                <a:solidFill>
                  <a:srgbClr val="FF0000"/>
                </a:solidFill>
                <a:sym typeface="+mn-ea"/>
              </a:rPr>
              <a:t>出色的程序员</a:t>
            </a:r>
            <a:endParaRPr lang="zh-CN" altLang="en-US" sz="2400" b="1" dirty="0">
              <a:solidFill>
                <a:srgbClr val="FF0000"/>
              </a:solidFill>
              <a:latin typeface="Verdana" panose="020B060403050404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938" name="图片 39937" descr="u=1659150065,1439436015&amp;fm=21&amp;gp=0"/>
          <p:cNvPicPr>
            <a:picLocks noChangeAspect="1"/>
          </p:cNvPicPr>
          <p:nvPr/>
        </p:nvPicPr>
        <p:blipFill>
          <a:blip r:embed="rId1"/>
          <a:srcRect t="19510"/>
          <a:stretch>
            <a:fillRect/>
          </a:stretch>
        </p:blipFill>
        <p:spPr>
          <a:xfrm>
            <a:off x="342265" y="3929380"/>
            <a:ext cx="3788410" cy="15824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5"/>
          <p:cNvSpPr/>
          <p:nvPr>
            <p:ph type="ctrTitle"/>
          </p:nvPr>
        </p:nvSpPr>
        <p:spPr>
          <a:xfrm>
            <a:off x="915670" y="476885"/>
            <a:ext cx="7312660" cy="1945640"/>
          </a:xfrm>
        </p:spPr>
        <p:txBody>
          <a:bodyPr>
            <a:normAutofit fontScale="90000"/>
          </a:bodyPr>
          <a:p>
            <a:pPr algn="l"/>
            <a:r>
              <a:rPr lang="en-US" altLang="zh-CN" sz="3600" b="1">
                <a:solidFill>
                  <a:srgbClr val="FF0000"/>
                </a:solidFill>
                <a:sym typeface="+mn-ea"/>
              </a:rPr>
              <a:t>     </a:t>
            </a:r>
            <a:br>
              <a:rPr lang="en-US" altLang="zh-CN" sz="3600" b="1">
                <a:solidFill>
                  <a:srgbClr val="FF0000"/>
                </a:solidFill>
                <a:sym typeface="+mn-ea"/>
              </a:rPr>
            </a:br>
            <a:br>
              <a:rPr lang="en-US" altLang="zh-CN" sz="3600" b="1">
                <a:solidFill>
                  <a:srgbClr val="FF0000"/>
                </a:solidFill>
                <a:sym typeface="+mn-ea"/>
              </a:rPr>
            </a:br>
            <a:r>
              <a:rPr lang="en-US" altLang="zh-CN" sz="3600" b="1">
                <a:solidFill>
                  <a:srgbClr val="FF0000"/>
                </a:solidFill>
                <a:sym typeface="+mn-ea"/>
              </a:rPr>
              <a:t>        </a:t>
            </a:r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ACM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是进入</a:t>
            </a:r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IT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大企业的重要敲门砖</a:t>
            </a:r>
            <a:b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b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旷视科技，华为，腾讯，阿里巴巴，京东，字节跳动，深信服等</a:t>
            </a:r>
            <a:b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b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众多的</a:t>
            </a: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IT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企业都青睐</a:t>
            </a: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ACM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人才并赞助</a:t>
            </a: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ACM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比赛。</a:t>
            </a:r>
            <a:b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br>
              <a:rPr lang="zh-CN" altLang="en-US" b="1">
                <a:sym typeface="+mn-ea"/>
              </a:rPr>
            </a:br>
            <a:r>
              <a:rPr lang="zh-CN" altLang="en-US" b="1">
                <a:sym typeface="+mn-ea"/>
              </a:rPr>
              <a:t>  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10039" t="6321"/>
          <a:stretch>
            <a:fillRect/>
          </a:stretch>
        </p:blipFill>
        <p:spPr>
          <a:xfrm>
            <a:off x="4595495" y="3366770"/>
            <a:ext cx="4194810" cy="2992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内容占位符 7"/>
          <p:cNvGraphicFramePr>
            <a:graphicFrameLocks noChangeAspect="1"/>
          </p:cNvGraphicFramePr>
          <p:nvPr>
            <p:ph sz="half" idx="4294967295"/>
          </p:nvPr>
        </p:nvGraphicFramePr>
        <p:xfrm>
          <a:off x="4208145" y="586105"/>
          <a:ext cx="4689475" cy="2393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4434840" imgH="2263140" progId="Paint.Picture">
                  <p:embed/>
                </p:oleObj>
              </mc:Choice>
              <mc:Fallback>
                <p:oleObj name="" r:id="rId1" imgW="4434840" imgH="226314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08145" y="586105"/>
                        <a:ext cx="4689475" cy="239331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5"/>
          <p:cNvSpPr/>
          <p:nvPr/>
        </p:nvSpPr>
        <p:spPr>
          <a:xfrm>
            <a:off x="1173480" y="3578860"/>
            <a:ext cx="3500755" cy="2727960"/>
          </a:xfrm>
          <a:prstGeom prst="rect">
            <a:avLst/>
          </a:prstGeom>
          <a:blipFill dpi="0" rotWithShape="1">
            <a:blip r:embed="rId3">
              <a:alphaModFix amt="55000"/>
            </a:blip>
            <a:srcRect/>
            <a:stretch>
              <a:fillRect b="-1000"/>
            </a:stretch>
          </a:blip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ln w="14605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b="1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许多</a:t>
            </a:r>
            <a:r>
              <a:rPr lang="en-US" altLang="zh-CN" sz="20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985</a:t>
            </a:r>
            <a:r>
              <a:rPr lang="zh-CN" altLang="en-US" sz="20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学校的计算机研</a:t>
            </a:r>
            <a:endParaRPr lang="zh-CN" altLang="en-US" sz="2000" b="1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en-US" sz="2000" b="1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究生机试也多为</a:t>
            </a:r>
            <a:br>
              <a:rPr lang="zh-CN" altLang="en-US" sz="20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br>
              <a:rPr lang="zh-CN" altLang="en-US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r>
              <a:rPr lang="zh-CN" altLang="en-US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</a:t>
            </a:r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ACM/ICPC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题目</a:t>
            </a:r>
            <a:b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标题 5"/>
          <p:cNvSpPr>
            <a:spLocks noGrp="1"/>
          </p:cNvSpPr>
          <p:nvPr/>
        </p:nvSpPr>
        <p:spPr>
          <a:xfrm>
            <a:off x="1644015" y="1216660"/>
            <a:ext cx="1899920" cy="780415"/>
          </a:xfrm>
          <a:prstGeom prst="rect">
            <a:avLst/>
          </a:prstGeom>
          <a:blipFill dpi="0" rotWithShape="1">
            <a:blip r:embed="rId3">
              <a:alphaModFix amt="55000"/>
            </a:blip>
            <a:srcRect/>
            <a:stretch>
              <a:fillRect b="-1000"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ln w="14605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solidFill>
                  <a:srgbClr val="FF0000"/>
                </a:solidFill>
              </a:rPr>
              <a:t>ACMER</a:t>
            </a:r>
            <a:endParaRPr lang="en-US" altLang="zh-CN" sz="3600">
              <a:solidFill>
                <a:srgbClr val="FF0000"/>
              </a:solidFill>
            </a:endParaRP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5422900" y="4583430"/>
            <a:ext cx="3474720" cy="1435100"/>
          </a:xfrm>
        </p:spPr>
        <p:txBody>
          <a:bodyPr>
            <a:normAutofit/>
          </a:bodyPr>
          <a:p>
            <a:r>
              <a:rPr lang="zh-CN" altLang="en-US"/>
              <a:t>许多企业的面试题目也</a:t>
            </a:r>
            <a:endParaRPr lang="zh-CN" altLang="en-US"/>
          </a:p>
          <a:p>
            <a:r>
              <a:rPr lang="zh-CN" altLang="en-US"/>
              <a:t>多涉及</a:t>
            </a:r>
            <a:r>
              <a:rPr lang="en-US" altLang="zh-CN"/>
              <a:t>ACM</a:t>
            </a:r>
            <a:r>
              <a:rPr lang="zh-CN" altLang="en-US"/>
              <a:t>问题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标题 56321"/>
          <p:cNvSpPr>
            <a:spLocks noGrp="1"/>
          </p:cNvSpPr>
          <p:nvPr>
            <p:ph type="ctrTitle"/>
          </p:nvPr>
        </p:nvSpPr>
        <p:spPr>
          <a:xfrm>
            <a:off x="1544320" y="421640"/>
            <a:ext cx="6970395" cy="1459865"/>
          </a:xfrm>
        </p:spPr>
        <p:txBody>
          <a:bodyPr anchor="b">
            <a:normAutofit fontScale="90000"/>
          </a:bodyPr>
          <a:p>
            <a:pPr algn="l"/>
            <a:br>
              <a:rPr lang="en-US" altLang="zh-CN" b="1">
                <a:solidFill>
                  <a:srgbClr val="FF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b="1">
                <a:solidFill>
                  <a:srgbClr val="FF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ACM</a:t>
            </a:r>
            <a:r>
              <a:rPr lang="zh-CN" altLang="en-US" b="1">
                <a:solidFill>
                  <a:srgbClr val="FF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训练内容包括什么？</a:t>
            </a:r>
            <a:br>
              <a:rPr lang="zh-CN" altLang="en-US" b="1">
                <a:solidFill>
                  <a:srgbClr val="FF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br>
              <a:rPr lang="zh-CN" altLang="en-US" b="1">
                <a:solidFill>
                  <a:srgbClr val="FF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zh-CN" altLang="en-US" b="1">
                <a:solidFill>
                  <a:srgbClr val="FF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为什么</a:t>
            </a:r>
            <a:r>
              <a:rPr lang="en-US" altLang="zh-CN" b="1">
                <a:solidFill>
                  <a:srgbClr val="FF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ACMER</a:t>
            </a:r>
            <a:r>
              <a:rPr lang="zh-CN" altLang="en-US" b="1">
                <a:solidFill>
                  <a:srgbClr val="FF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能成为企业的目标员工？</a:t>
            </a:r>
            <a:endParaRPr lang="zh-CN" altLang="en-US" b="1">
              <a:solidFill>
                <a:srgbClr val="FF0000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  <p:pic>
        <p:nvPicPr>
          <p:cNvPr id="36866" name="图片 36865" descr="u=871442653,2886514250&amp;fm=21&amp;gp=0"/>
          <p:cNvPicPr>
            <a:picLocks noChangeAspect="1"/>
          </p:cNvPicPr>
          <p:nvPr/>
        </p:nvPicPr>
        <p:blipFill>
          <a:blip r:embed="rId1"/>
          <a:srcRect l="6340" t="18912"/>
          <a:stretch>
            <a:fillRect/>
          </a:stretch>
        </p:blipFill>
        <p:spPr>
          <a:xfrm>
            <a:off x="628650" y="3964940"/>
            <a:ext cx="3726815" cy="21913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2" name="图片 37891"/>
          <p:cNvPicPr>
            <a:picLocks noChangeAspect="1"/>
          </p:cNvPicPr>
          <p:nvPr/>
        </p:nvPicPr>
        <p:blipFill>
          <a:blip r:embed="rId2"/>
          <a:srcRect l="14975" t="16037" r="22559" b="25667"/>
          <a:stretch>
            <a:fillRect/>
          </a:stretch>
        </p:blipFill>
        <p:spPr>
          <a:xfrm>
            <a:off x="4803775" y="3964940"/>
            <a:ext cx="4092575" cy="24917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948690" y="2616835"/>
            <a:ext cx="7722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现在不努力学习，将来就要努力找工作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1071880" y="4740275"/>
            <a:ext cx="1267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ACMER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Rectangle 2"/>
          <p:cNvSpPr/>
          <p:nvPr>
            <p:ph type="ctrTitle"/>
          </p:nvPr>
        </p:nvSpPr>
        <p:spPr>
          <a:xfrm>
            <a:off x="513080" y="253365"/>
            <a:ext cx="3576955" cy="507365"/>
          </a:xfrm>
        </p:spPr>
        <p:txBody>
          <a:bodyPr vert="horz" wrap="square" anchor="b">
            <a:normAutofit/>
          </a:bodyPr>
          <a:p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ACMER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需要学习的内容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347" name="Rectangle 3"/>
          <p:cNvSpPr/>
          <p:nvPr>
            <p:ph type="subTitle" idx="1"/>
          </p:nvPr>
        </p:nvSpPr>
        <p:spPr>
          <a:xfrm>
            <a:off x="904875" y="1182370"/>
            <a:ext cx="2792730" cy="2145665"/>
          </a:xfrm>
        </p:spPr>
        <p:txBody>
          <a:bodyPr vert="horz" wrap="square" anchor="t">
            <a:noAutofit/>
          </a:bodyPr>
          <a:p>
            <a:pPr marL="469900" indent="-469900" algn="l">
              <a:lnSpc>
                <a:spcPct val="90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编程语言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69900" indent="-469900" algn="l">
              <a:lnSpc>
                <a:spcPct val="90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C、C++、java</a:t>
            </a:r>
            <a:endParaRPr lang="zh-CN" altLang="en-US" sz="2000" dirty="0"/>
          </a:p>
          <a:p>
            <a:pPr marL="469900" indent="-469900" algn="l">
              <a:lnSpc>
                <a:spcPct val="90000"/>
              </a:lnSpc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 数学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69900" indent="-469900" algn="l">
              <a:lnSpc>
                <a:spcPct val="90000"/>
              </a:lnSpc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 数据结构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69900" indent="-469900" algn="l">
              <a:lnSpc>
                <a:spcPct val="90000"/>
              </a:lnSpc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 算法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  <p:pic>
        <p:nvPicPr>
          <p:cNvPr id="634885" name="图片 6348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3260" y="461010"/>
            <a:ext cx="1647825" cy="2406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3860" name="图片 6338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75" y="461010"/>
            <a:ext cx="1976120" cy="2792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t="2320"/>
          <a:stretch>
            <a:fillRect/>
          </a:stretch>
        </p:blipFill>
        <p:spPr>
          <a:xfrm>
            <a:off x="709295" y="3625215"/>
            <a:ext cx="2331720" cy="28340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575" y="3625215"/>
            <a:ext cx="1974850" cy="28295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975" y="3552825"/>
            <a:ext cx="2106295" cy="29743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Rectangle 2"/>
          <p:cNvSpPr/>
          <p:nvPr>
            <p:ph type="ctrTitle"/>
          </p:nvPr>
        </p:nvSpPr>
        <p:spPr>
          <a:xfrm>
            <a:off x="453390" y="250190"/>
            <a:ext cx="1829435" cy="570230"/>
          </a:xfrm>
        </p:spPr>
        <p:txBody>
          <a:bodyPr vert="horz" wrap="square" anchor="b">
            <a:norm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基本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知识</a:t>
            </a:r>
            <a:r>
              <a:rPr lang="zh-CN" altLang="en-US"/>
              <a:t>     </a:t>
            </a:r>
            <a:endParaRPr lang="zh-CN" altLang="en-US">
              <a:solidFill>
                <a:schemeClr val="hlink"/>
              </a:solidFill>
            </a:endParaRPr>
          </a:p>
        </p:txBody>
      </p:sp>
      <p:sp>
        <p:nvSpPr>
          <p:cNvPr id="58371" name="Rectangle 3"/>
          <p:cNvSpPr/>
          <p:nvPr>
            <p:ph type="subTitle" idx="1"/>
          </p:nvPr>
        </p:nvSpPr>
        <p:spPr>
          <a:xfrm>
            <a:off x="812165" y="1050925"/>
            <a:ext cx="7647940" cy="5107940"/>
          </a:xfrm>
        </p:spPr>
        <p:txBody>
          <a:bodyPr vert="horz" wrap="square" anchor="t">
            <a:normAutofit/>
          </a:bodyPr>
          <a:p>
            <a:pPr marL="469900" indent="-469900" algn="l">
              <a:lnSpc>
                <a:spcPct val="9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基本算法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69900" indent="-469900" algn="l">
              <a:lnSpc>
                <a:spcPct val="90000"/>
              </a:lnSpc>
              <a:buNone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(1)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枚举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  (2)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贪心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   (3)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递归和分治法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  (4)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递推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  (5)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构造法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  (6)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模拟法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69900" indent="-469900" algn="l">
              <a:lnSpc>
                <a:spcPct val="90000"/>
              </a:lnSpc>
              <a:buNone/>
            </a:pPr>
            <a:r>
              <a:rPr lang="en-US" altLang="zh-CN"/>
              <a:t>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二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.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图算法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: 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 (1)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图的深度优先遍历和广度优先遍历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. 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 (2)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最短路径算法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(dijkstra,bellman-ford,floyd,heap+dijkstra) 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 (3)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最小生成树算法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(prim,kruskal) 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 (4)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拓扑排序 </a:t>
            </a:r>
            <a:b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 (5)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二分图的最大匹配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(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匈牙利算法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) 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 (6)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最大流的增广路算法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(KM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算法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). 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469900" indent="-469900" algn="l">
              <a:lnSpc>
                <a:spcPct val="90000"/>
              </a:lnSpc>
              <a:buNone/>
            </a:pPr>
            <a:r>
              <a:rPr lang="zh-CN" altLang="en-US">
                <a:sym typeface="+mn-ea"/>
              </a:rPr>
              <a:t>三</a:t>
            </a:r>
            <a:r>
              <a:rPr lang="en-US" altLang="zh-CN">
                <a:sym typeface="+mn-ea"/>
              </a:rPr>
              <a:t>.</a:t>
            </a:r>
            <a:r>
              <a:rPr lang="zh-CN" altLang="en-US">
                <a:sym typeface="+mn-ea"/>
              </a:rPr>
              <a:t>数据结构</a:t>
            </a:r>
            <a:r>
              <a:rPr lang="en-US" altLang="zh-CN">
                <a:sym typeface="+mn-ea"/>
              </a:rPr>
              <a:t>. 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    (1)</a:t>
            </a:r>
            <a:r>
              <a:rPr lang="zh-CN" altLang="en-US">
                <a:sym typeface="+mn-ea"/>
              </a:rPr>
              <a:t>串  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    (2)</a:t>
            </a:r>
            <a:r>
              <a:rPr lang="zh-CN" altLang="en-US">
                <a:sym typeface="+mn-ea"/>
              </a:rPr>
              <a:t>排序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快排、归并排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与逆序数有关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、堆排</a:t>
            </a:r>
            <a:r>
              <a:rPr lang="en-US" altLang="zh-CN">
                <a:sym typeface="+mn-ea"/>
              </a:rPr>
              <a:t>) 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    (3)</a:t>
            </a:r>
            <a:r>
              <a:rPr lang="zh-CN" altLang="en-US">
                <a:sym typeface="+mn-ea"/>
              </a:rPr>
              <a:t>简单并查集的应用</a:t>
            </a:r>
            <a:r>
              <a:rPr lang="en-US" altLang="zh-CN">
                <a:sym typeface="+mn-ea"/>
              </a:rPr>
              <a:t>. 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    (4)</a:t>
            </a:r>
            <a:r>
              <a:rPr lang="zh-CN" altLang="en-US">
                <a:sym typeface="+mn-ea"/>
              </a:rPr>
              <a:t>哈希表和二分查找等高效查找法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数的</a:t>
            </a:r>
            <a:r>
              <a:rPr lang="en-US" altLang="zh-CN">
                <a:sym typeface="+mn-ea"/>
              </a:rPr>
              <a:t>Hash,</a:t>
            </a:r>
            <a:r>
              <a:rPr lang="zh-CN" altLang="en-US">
                <a:sym typeface="+mn-ea"/>
              </a:rPr>
              <a:t>串的</a:t>
            </a:r>
            <a:r>
              <a:rPr lang="en-US" altLang="zh-CN">
                <a:sym typeface="+mn-ea"/>
              </a:rPr>
              <a:t>Hash)     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    (5)</a:t>
            </a:r>
            <a:r>
              <a:rPr lang="zh-CN" altLang="en-US">
                <a:sym typeface="+mn-ea"/>
              </a:rPr>
              <a:t>哈夫曼树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    (6)</a:t>
            </a:r>
            <a:r>
              <a:rPr lang="zh-CN" altLang="en-US">
                <a:sym typeface="+mn-ea"/>
              </a:rPr>
              <a:t>堆 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    (7)trie</a:t>
            </a:r>
            <a:r>
              <a:rPr lang="zh-CN" altLang="en-US">
                <a:sym typeface="+mn-ea"/>
              </a:rPr>
              <a:t>树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静态建树、动态建树</a:t>
            </a:r>
            <a:r>
              <a:rPr lang="en-US" altLang="zh-CN">
                <a:sym typeface="+mn-ea"/>
              </a:rPr>
              <a:t>) </a:t>
            </a:r>
            <a:endParaRPr lang="en-US" altLang="zh-CN"/>
          </a:p>
          <a:p>
            <a:pPr marL="469900" indent="-469900" algn="l">
              <a:lnSpc>
                <a:spcPct val="90000"/>
              </a:lnSpc>
              <a:buNone/>
            </a:pP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69900" indent="-469900" algn="l">
              <a:lnSpc>
                <a:spcPct val="90000"/>
              </a:lnSpc>
              <a:buNone/>
            </a:pP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advTm="3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5" name="副标题 44034"/>
          <p:cNvSpPr>
            <a:spLocks noGrp="1"/>
          </p:cNvSpPr>
          <p:nvPr>
            <p:ph type="subTitle" idx="1"/>
          </p:nvPr>
        </p:nvSpPr>
        <p:spPr>
          <a:xfrm>
            <a:off x="513715" y="383540"/>
            <a:ext cx="8056880" cy="5979795"/>
          </a:xfrm>
        </p:spPr>
        <p:txBody>
          <a:bodyPr>
            <a:normAutofit/>
          </a:bodyPr>
          <a:p>
            <a:pPr algn="l">
              <a:lnSpc>
                <a:spcPct val="11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四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简单搜索 </a:t>
            </a:r>
            <a:b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    (1)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深度优先搜索  </a:t>
            </a:r>
            <a:b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    (2)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广度优先搜索</a:t>
            </a:r>
            <a:b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    (3)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简单搜索技巧和剪枝</a:t>
            </a:r>
            <a:b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五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动态规划 </a:t>
            </a:r>
            <a:b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    (1)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背包问题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 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六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.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数学 </a:t>
            </a:r>
            <a:b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 (1)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组合数学和离散数学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: 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       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加法原理和乘法原理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. 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       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 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排列组合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. </a:t>
            </a:r>
            <a:b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</a:b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           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递推关系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. 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ym typeface="+mn-ea"/>
              </a:rPr>
              <a:t>    (2)</a:t>
            </a:r>
            <a:r>
              <a:rPr lang="zh-CN" altLang="en-US">
                <a:sym typeface="+mn-ea"/>
              </a:rPr>
              <a:t>数论</a:t>
            </a:r>
            <a:r>
              <a:rPr lang="en-US" altLang="zh-CN">
                <a:sym typeface="+mn-ea"/>
              </a:rPr>
              <a:t>. 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           </a:t>
            </a:r>
            <a:r>
              <a:rPr lang="zh-CN" altLang="en-US">
                <a:sym typeface="+mn-ea"/>
              </a:rPr>
              <a:t>素数与整除问题 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           </a:t>
            </a:r>
            <a:r>
              <a:rPr lang="zh-CN" altLang="en-US">
                <a:sym typeface="+mn-ea"/>
              </a:rPr>
              <a:t>进制位</a:t>
            </a:r>
            <a:r>
              <a:rPr lang="en-US" altLang="zh-CN">
                <a:sym typeface="+mn-ea"/>
              </a:rPr>
              <a:t>. 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           </a:t>
            </a:r>
            <a:r>
              <a:rPr lang="zh-CN" altLang="en-US">
                <a:sym typeface="+mn-ea"/>
              </a:rPr>
              <a:t>同余模运算</a:t>
            </a:r>
            <a:r>
              <a:rPr lang="en-US" altLang="zh-CN">
                <a:sym typeface="+mn-ea"/>
              </a:rPr>
              <a:t>. 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    (3)</a:t>
            </a:r>
            <a:r>
              <a:rPr lang="zh-CN" altLang="en-US">
                <a:sym typeface="+mn-ea"/>
              </a:rPr>
              <a:t>计算方法</a:t>
            </a:r>
            <a:r>
              <a:rPr lang="en-US" altLang="zh-CN">
                <a:sym typeface="+mn-ea"/>
              </a:rPr>
              <a:t>. 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           </a:t>
            </a:r>
            <a:r>
              <a:rPr lang="zh-CN" altLang="en-US">
                <a:sym typeface="+mn-ea"/>
              </a:rPr>
              <a:t>二分法求解单调函数相关知识 </a:t>
            </a:r>
            <a:endParaRPr lang="zh-CN" altLang="en-US"/>
          </a:p>
          <a:p>
            <a:pPr algn="l">
              <a:lnSpc>
                <a:spcPct val="110000"/>
              </a:lnSpc>
            </a:pPr>
            <a:endParaRPr lang="zh-CN" altLang="en-US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  <p:sp>
        <p:nvSpPr>
          <p:cNvPr id="58370" name="Rectangle 2"/>
          <p:cNvSpPr/>
          <p:nvPr>
            <p:ph type="ctrTitle"/>
          </p:nvPr>
        </p:nvSpPr>
        <p:spPr>
          <a:xfrm>
            <a:off x="5871210" y="1042670"/>
            <a:ext cx="1829435" cy="570230"/>
          </a:xfrm>
        </p:spPr>
        <p:txBody>
          <a:bodyPr vert="horz" wrap="square" anchor="b">
            <a:norm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基本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知识</a:t>
            </a:r>
            <a:r>
              <a:rPr lang="zh-CN" altLang="en-US"/>
              <a:t>     </a:t>
            </a:r>
            <a:endParaRPr lang="zh-CN" altLang="en-US">
              <a:solidFill>
                <a:schemeClr val="hlink"/>
              </a:solidFill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副标题 46081"/>
          <p:cNvSpPr>
            <a:spLocks noGrp="1"/>
          </p:cNvSpPr>
          <p:nvPr>
            <p:ph type="subTitle" idx="1"/>
          </p:nvPr>
        </p:nvSpPr>
        <p:spPr>
          <a:xfrm>
            <a:off x="709930" y="266065"/>
            <a:ext cx="7868920" cy="2085340"/>
          </a:xfrm>
        </p:spPr>
        <p:txBody>
          <a:bodyPr>
            <a:normAutofit lnSpcReduction="10000"/>
          </a:bodyPr>
          <a:p>
            <a:pPr marL="469900" indent="-469900" algn="l"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七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.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计算几何学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. 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69900" indent="-469900" algn="l">
              <a:buNone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(1)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几何公式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. 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469900" indent="-469900" algn="l">
              <a:buNone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(2)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叉积和点积的运用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(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如线段相交的判定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,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点到线段的距离等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). 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469900" indent="-469900" algn="l">
              <a:buNone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(3)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多边型的简单算法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(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求面积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和相关判定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(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点在多边型内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,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多边型是否相交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)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469900" indent="-469900" algn="l">
              <a:buNone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(4)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凸包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. 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_GB2312" pitchFamily="49" charset="-122"/>
              <a:ea typeface="楷体_GB2312" pitchFamily="49" charset="-122"/>
              <a:sym typeface="+mn-ea"/>
            </a:endParaRPr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  <p:sp>
        <p:nvSpPr>
          <p:cNvPr id="58370" name="Rectangle 2"/>
          <p:cNvSpPr/>
          <p:nvPr>
            <p:ph type="ctrTitle"/>
          </p:nvPr>
        </p:nvSpPr>
        <p:spPr>
          <a:xfrm>
            <a:off x="495300" y="2351405"/>
            <a:ext cx="1829435" cy="570230"/>
          </a:xfrm>
        </p:spPr>
        <p:txBody>
          <a:bodyPr vert="horz" wrap="square" anchor="b">
            <a:normAutofit/>
          </a:bodyPr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中级知识</a:t>
            </a:r>
            <a:r>
              <a:rPr lang="zh-CN" altLang="en-US"/>
              <a:t>     </a:t>
            </a:r>
            <a:endParaRPr lang="zh-CN" altLang="en-US">
              <a:solidFill>
                <a:schemeClr val="hlink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6735" y="3083560"/>
            <a:ext cx="7849870" cy="3412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69900" indent="-469900">
              <a:lnSpc>
                <a:spcPct val="120000"/>
              </a:lnSpc>
              <a:buNone/>
            </a:pP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一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.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基本算法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: </a:t>
            </a:r>
            <a:b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</a:b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    (1)C++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的标准模版库的应用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. </a:t>
            </a:r>
            <a:b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</a:b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    (2)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较为复杂的模拟题的训练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marL="469900" indent="-469900">
              <a:lnSpc>
                <a:spcPct val="120000"/>
              </a:lnSpc>
              <a:buNone/>
            </a:pP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二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.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图算法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: </a:t>
            </a:r>
            <a:b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</a:b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    (1)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差分约束系统的建立和求解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. </a:t>
            </a:r>
            <a:b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</a:b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    (2)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最小费用最大流</a:t>
            </a:r>
            <a:b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</a:b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    (3)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双连通分量</a:t>
            </a:r>
            <a:b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</a:b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    (4)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强连通分支及其缩点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. </a:t>
            </a:r>
            <a:b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</a:b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    (5)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图的割边和割点</a:t>
            </a:r>
            <a:b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</a:b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    (6)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最小割模型、网络流规约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741680" y="250190"/>
            <a:ext cx="4314190" cy="963295"/>
          </a:xfrm>
        </p:spPr>
        <p:txBody>
          <a:bodyPr/>
          <a:p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  <a:uFillTx/>
              </a:rPr>
              <a:t>ACM/ICPC</a:t>
            </a: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</a:rPr>
              <a:t>简称</a:t>
            </a:r>
            <a:r>
              <a:rPr lang="en-US" altLang="zh-CN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</a:rPr>
              <a:t>ACM</a:t>
            </a:r>
            <a:endParaRPr lang="en-US" altLang="zh-CN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</a:endParaRPr>
          </a:p>
        </p:txBody>
      </p:sp>
      <p:pic>
        <p:nvPicPr>
          <p:cNvPr id="7" name="图片 6" descr="C~1408Y}B2239KS2[UADDZ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1465" y="108585"/>
            <a:ext cx="2400300" cy="1104900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84505" y="1743075"/>
            <a:ext cx="8315960" cy="4587240"/>
          </a:xfrm>
        </p:spPr>
        <p:txBody>
          <a:bodyPr>
            <a:normAutofit/>
          </a:bodyPr>
          <a:p>
            <a:pPr algn="l"/>
            <a:r>
              <a:rPr lang="en-US" altLang="zh-CN" sz="3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3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ACM主办的国际大学生程序设计竞赛 (International Collegiate Programming Contest)，简称ACM / ICPC，自从1977年开始至今已经连续举办</a:t>
            </a:r>
            <a:r>
              <a:rPr lang="en-US" altLang="zh-CN" sz="3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41</a:t>
            </a:r>
            <a:r>
              <a:rPr lang="zh-CN" altLang="en-US" sz="3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届。</a:t>
            </a:r>
            <a:endParaRPr lang="zh-CN" altLang="en-US" sz="3200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3200" b="1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其宗旨是提供一个让大学生向</a:t>
            </a:r>
            <a:r>
              <a:rPr lang="zh-CN" altLang="en-US" sz="4400" b="1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IT界</a:t>
            </a:r>
            <a:r>
              <a:rPr lang="zh-CN" altLang="en-US" sz="3200" b="1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展示自己分析问题和解决问题的能力的绝好机会。</a:t>
            </a:r>
            <a:endParaRPr lang="zh-CN" altLang="en-US" sz="3200" b="1" dirty="0" smtClean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3200" b="1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世界各国大学生中最具影响力的国际计算机赛事</a:t>
            </a:r>
            <a:r>
              <a:rPr lang="en-US" altLang="zh-CN" sz="3200" b="1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3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计算机界的奥运会</a:t>
            </a:r>
            <a:r>
              <a:rPr lang="zh-CN" altLang="en-US" sz="3200" b="1" dirty="0" smtClean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3200" b="1" dirty="0" smtClean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5" name="Rectangle 3"/>
          <p:cNvSpPr/>
          <p:nvPr>
            <p:ph type="subTitle" idx="1"/>
          </p:nvPr>
        </p:nvSpPr>
        <p:spPr>
          <a:xfrm>
            <a:off x="390525" y="226060"/>
            <a:ext cx="8235950" cy="6020435"/>
          </a:xfrm>
        </p:spPr>
        <p:txBody>
          <a:bodyPr vert="horz" wrap="square" anchor="t">
            <a:normAutofit/>
          </a:bodyPr>
          <a:p>
            <a:pPr marL="469900" indent="-469900" algn="l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三.数据结构. </a:t>
            </a:r>
            <a:b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 (1)线段树. </a:t>
            </a:r>
            <a:b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 (2)静态二叉检索树. </a:t>
            </a:r>
            <a:b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 (3)树状树组    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69900" indent="-469900" algn="l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(4)RMQ. (poj3264,poj3368) </a:t>
            </a:r>
            <a:b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 (5)并查集的高级应用. </a:t>
            </a:r>
            <a:b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 (6)KMP算法. 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469900" indent="-469900" algn="l">
              <a:lnSpc>
                <a:spcPct val="12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四.搜索 </a:t>
            </a:r>
            <a:b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 </a:t>
            </a:r>
            <a:r>
              <a:rPr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(1)最优化剪枝和可行性剪枝 </a:t>
            </a:r>
            <a:br>
              <a:rPr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</a:br>
            <a:r>
              <a:rPr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    (2)搜索的技巧和优化</a:t>
            </a:r>
            <a:br>
              <a:rPr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</a:br>
            <a:r>
              <a:rPr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    (3)记忆化搜索 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469900" indent="-469900" algn="l">
              <a:lnSpc>
                <a:spcPct val="90000"/>
              </a:lnSpc>
            </a:pPr>
            <a:r>
              <a:rPr lang="zh-CN" altLang="en-US">
                <a:sym typeface="+mn-ea"/>
              </a:rPr>
              <a:t>五</a:t>
            </a:r>
            <a:r>
              <a:rPr lang="en-US" altLang="zh-CN">
                <a:sym typeface="+mn-ea"/>
              </a:rPr>
              <a:t>.</a:t>
            </a:r>
            <a:r>
              <a:rPr lang="zh-CN" altLang="en-US">
                <a:sym typeface="+mn-ea"/>
              </a:rPr>
              <a:t>动态规划 </a:t>
            </a:r>
            <a:endParaRPr lang="zh-CN" altLang="en-US">
              <a:sym typeface="+mn-ea"/>
            </a:endParaRPr>
          </a:p>
          <a:p>
            <a:pPr marL="469900" indent="-469900" algn="l">
              <a:lnSpc>
                <a:spcPct val="90000"/>
              </a:lnSpc>
            </a:pP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(1)</a:t>
            </a:r>
            <a:r>
              <a:rPr lang="zh-CN" altLang="en-US">
                <a:sym typeface="+mn-ea"/>
              </a:rPr>
              <a:t>较为复杂的动态规划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如动态规划解特别的施行商问题等</a:t>
            </a:r>
            <a:r>
              <a:rPr lang="en-US" altLang="zh-CN">
                <a:sym typeface="+mn-ea"/>
              </a:rPr>
              <a:t>)    </a:t>
            </a:r>
            <a:endParaRPr lang="en-US" altLang="zh-CN"/>
          </a:p>
          <a:p>
            <a:pPr marL="469900" indent="-469900" algn="l">
              <a:lnSpc>
                <a:spcPct val="90000"/>
              </a:lnSpc>
              <a:buNone/>
            </a:pPr>
            <a:r>
              <a:rPr lang="en-US" altLang="zh-CN">
                <a:sym typeface="+mn-ea"/>
              </a:rPr>
              <a:t>       (2)</a:t>
            </a:r>
            <a:r>
              <a:rPr lang="zh-CN" altLang="en-US">
                <a:sym typeface="+mn-ea"/>
              </a:rPr>
              <a:t>记录状态的动态规划</a:t>
            </a:r>
            <a:r>
              <a:rPr lang="en-US" altLang="zh-CN">
                <a:sym typeface="+mn-ea"/>
              </a:rPr>
              <a:t>. </a:t>
            </a:r>
            <a:endParaRPr lang="en-US" altLang="zh-CN">
              <a:sym typeface="+mn-ea"/>
            </a:endParaRPr>
          </a:p>
          <a:p>
            <a:pPr marL="469900" indent="-469900" algn="l">
              <a:lnSpc>
                <a:spcPct val="90000"/>
              </a:lnSpc>
              <a:buNone/>
            </a:pPr>
            <a:r>
              <a:rPr lang="en-US" altLang="zh-CN">
                <a:sym typeface="+mn-ea"/>
              </a:rPr>
              <a:t>       (3)</a:t>
            </a:r>
            <a:r>
              <a:rPr lang="zh-CN" altLang="en-US">
                <a:sym typeface="+mn-ea"/>
              </a:rPr>
              <a:t>树型动态规划 </a:t>
            </a:r>
            <a:endParaRPr lang="zh-CN" altLang="en-US"/>
          </a:p>
          <a:p>
            <a:pPr marL="469900" indent="-469900" algn="l">
              <a:lnSpc>
                <a:spcPct val="90000"/>
              </a:lnSpc>
              <a:buNone/>
            </a:pPr>
            <a:endParaRPr lang="zh-CN" altLang="en-US" dirty="0"/>
          </a:p>
          <a:p>
            <a:pPr marL="469900" indent="-469900">
              <a:lnSpc>
                <a:spcPct val="90000"/>
              </a:lnSpc>
              <a:buNone/>
            </a:pPr>
            <a:endParaRPr lang="zh-CN" altLang="en-US"/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  <p:sp>
        <p:nvSpPr>
          <p:cNvPr id="58370" name="Rectangle 2"/>
          <p:cNvSpPr/>
          <p:nvPr>
            <p:ph type="ctrTitle"/>
          </p:nvPr>
        </p:nvSpPr>
        <p:spPr>
          <a:xfrm>
            <a:off x="5828665" y="826135"/>
            <a:ext cx="1829435" cy="570230"/>
          </a:xfrm>
        </p:spPr>
        <p:txBody>
          <a:bodyPr vert="horz" wrap="square" anchor="b">
            <a:norm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中级知识</a:t>
            </a:r>
            <a:r>
              <a:rPr lang="zh-CN" altLang="en-US"/>
              <a:t>     </a:t>
            </a:r>
            <a:endParaRPr lang="zh-CN" altLang="en-US">
              <a:solidFill>
                <a:schemeClr val="hlink"/>
              </a:solidFill>
            </a:endParaRPr>
          </a:p>
        </p:txBody>
      </p:sp>
    </p:spTree>
  </p:cSld>
  <p:clrMapOvr>
    <a:masterClrMapping/>
  </p:clrMapOvr>
  <p:transition advTm="3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1" name="Rectangle 3"/>
          <p:cNvSpPr/>
          <p:nvPr>
            <p:ph type="subTitle" idx="1"/>
          </p:nvPr>
        </p:nvSpPr>
        <p:spPr>
          <a:xfrm>
            <a:off x="513715" y="284480"/>
            <a:ext cx="8107680" cy="6129020"/>
          </a:xfrm>
        </p:spPr>
        <p:txBody>
          <a:bodyPr vert="horz" wrap="square" anchor="t">
            <a:normAutofit fontScale="70000"/>
          </a:bodyPr>
          <a:p>
            <a:pPr marL="469900" indent="-469900" algn="l">
              <a:lnSpc>
                <a:spcPct val="130000"/>
              </a:lnSpc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六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.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数学 </a:t>
            </a:r>
            <a:b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 (1)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组合数学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: 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    1.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容斥原理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. 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    2.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抽屉原理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. 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    3.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置换群与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Polya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定理</a:t>
            </a:r>
            <a:b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    4.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递推关系和母函数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. 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 (2)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数学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. 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    1.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高斯消元法</a:t>
            </a:r>
            <a:b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    2.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概率问题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. 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    3.GCD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、扩展的欧几里德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(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中国剩余定理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) 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 (3)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计算方法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. 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    1.0/1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分数规划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. 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    2.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三分法求解单峰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(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单谷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)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的极值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. 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CN">
                <a:sym typeface="+mn-ea"/>
              </a:rPr>
              <a:t>       3.</a:t>
            </a:r>
            <a:r>
              <a:rPr lang="zh-CN" altLang="en-US">
                <a:sym typeface="+mn-ea"/>
              </a:rPr>
              <a:t>矩阵法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       4.</a:t>
            </a:r>
            <a:r>
              <a:rPr lang="zh-CN" altLang="en-US">
                <a:sym typeface="+mn-ea"/>
              </a:rPr>
              <a:t>迭代逼近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    (4)</a:t>
            </a:r>
            <a:r>
              <a:rPr lang="zh-CN" altLang="en-US">
                <a:sym typeface="+mn-ea"/>
              </a:rPr>
              <a:t>随机化算法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    (5)</a:t>
            </a:r>
            <a:r>
              <a:rPr lang="zh-CN" altLang="en-US">
                <a:sym typeface="+mn-ea"/>
              </a:rPr>
              <a:t>杂题</a:t>
            </a:r>
            <a:r>
              <a:rPr lang="en-US" altLang="zh-CN">
                <a:sym typeface="+mn-ea"/>
              </a:rPr>
              <a:t>. </a:t>
            </a:r>
            <a:endParaRPr lang="en-US" altLang="zh-CN">
              <a:sym typeface="+mn-ea"/>
            </a:endParaRPr>
          </a:p>
          <a:p>
            <a:pPr marL="469900" indent="-469900" algn="l">
              <a:lnSpc>
                <a:spcPct val="130000"/>
              </a:lnSpc>
              <a:buNone/>
            </a:pPr>
            <a:r>
              <a:rPr lang="zh-CN" altLang="en-US"/>
              <a:t>七</a:t>
            </a:r>
            <a:r>
              <a:rPr lang="en-US" altLang="zh-CN"/>
              <a:t>.</a:t>
            </a:r>
            <a:r>
              <a:rPr lang="zh-CN" altLang="en-US"/>
              <a:t>计算几何学</a:t>
            </a:r>
            <a:r>
              <a:rPr lang="en-US" altLang="zh-CN"/>
              <a:t>. </a:t>
            </a:r>
            <a:br>
              <a:rPr lang="en-US" altLang="zh-CN"/>
            </a:br>
            <a:r>
              <a:rPr lang="en-US" altLang="zh-CN"/>
              <a:t>       (1)</a:t>
            </a:r>
            <a:r>
              <a:rPr lang="zh-CN" altLang="en-US"/>
              <a:t>坐标离散化</a:t>
            </a:r>
            <a:r>
              <a:rPr lang="en-US" altLang="zh-CN"/>
              <a:t>. </a:t>
            </a:r>
            <a:br>
              <a:rPr lang="en-US" altLang="zh-CN"/>
            </a:br>
            <a:r>
              <a:rPr lang="en-US" altLang="zh-CN"/>
              <a:t>       (2)</a:t>
            </a:r>
            <a:r>
              <a:rPr lang="zh-CN" altLang="en-US"/>
              <a:t>扫描线算法</a:t>
            </a:r>
            <a:r>
              <a:rPr lang="en-US" altLang="zh-CN"/>
              <a:t>(</a:t>
            </a:r>
            <a:r>
              <a:rPr lang="zh-CN" altLang="en-US"/>
              <a:t>例如求矩形的面积和周长并</a:t>
            </a:r>
            <a:r>
              <a:rPr lang="en-US" altLang="zh-CN"/>
              <a:t>,</a:t>
            </a:r>
            <a:r>
              <a:rPr lang="zh-CN" altLang="en-US"/>
              <a:t>常和线段树或堆一起使用</a:t>
            </a:r>
            <a:r>
              <a:rPr lang="en-US" altLang="zh-CN"/>
              <a:t>). </a:t>
            </a:r>
            <a:br>
              <a:rPr lang="en-US" altLang="zh-CN"/>
            </a:br>
            <a:r>
              <a:rPr lang="en-US" altLang="zh-CN"/>
              <a:t>       (3)</a:t>
            </a:r>
            <a:r>
              <a:rPr lang="zh-CN" altLang="en-US"/>
              <a:t>多边形的内核</a:t>
            </a:r>
            <a:r>
              <a:rPr lang="en-US" altLang="zh-CN"/>
              <a:t>(</a:t>
            </a:r>
            <a:r>
              <a:rPr lang="zh-CN" altLang="en-US"/>
              <a:t>半平面交</a:t>
            </a:r>
            <a:r>
              <a:rPr lang="en-US" altLang="zh-CN"/>
              <a:t>) </a:t>
            </a:r>
            <a:br>
              <a:rPr lang="en-US" altLang="zh-CN"/>
            </a:br>
            <a:r>
              <a:rPr lang="en-US" altLang="zh-CN"/>
              <a:t>       (4)</a:t>
            </a:r>
            <a:r>
              <a:rPr lang="zh-CN" altLang="en-US"/>
              <a:t>几何工具的综合应用</a:t>
            </a:r>
            <a:r>
              <a:rPr lang="en-US" altLang="zh-CN"/>
              <a:t>. </a:t>
            </a:r>
            <a:endParaRPr lang="en-US" altLang="zh-CN"/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  <p:sp>
        <p:nvSpPr>
          <p:cNvPr id="58370" name="Rectangle 2"/>
          <p:cNvSpPr/>
          <p:nvPr>
            <p:ph type="ctrTitle"/>
          </p:nvPr>
        </p:nvSpPr>
        <p:spPr>
          <a:xfrm>
            <a:off x="5828665" y="826135"/>
            <a:ext cx="1829435" cy="570230"/>
          </a:xfrm>
        </p:spPr>
        <p:txBody>
          <a:bodyPr vert="horz" wrap="square" anchor="b">
            <a:norm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中级知识</a:t>
            </a:r>
            <a:r>
              <a:rPr lang="zh-CN" altLang="en-US"/>
              <a:t>     </a:t>
            </a:r>
            <a:endParaRPr lang="zh-CN" altLang="en-US">
              <a:solidFill>
                <a:schemeClr val="hlink"/>
              </a:solidFill>
            </a:endParaRPr>
          </a:p>
        </p:txBody>
      </p:sp>
    </p:spTree>
  </p:cSld>
  <p:clrMapOvr>
    <a:masterClrMapping/>
  </p:clrMapOvr>
  <p:transition advTm="3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5" name="Rectangle 3"/>
          <p:cNvSpPr/>
          <p:nvPr>
            <p:ph type="subTitle" idx="1"/>
          </p:nvPr>
        </p:nvSpPr>
        <p:spPr>
          <a:xfrm>
            <a:off x="450215" y="909955"/>
            <a:ext cx="8244205" cy="6010910"/>
          </a:xfrm>
        </p:spPr>
        <p:txBody>
          <a:bodyPr vert="horz" wrap="square" anchor="t">
            <a:normAutofit fontScale="55000"/>
          </a:bodyPr>
          <a:p>
            <a:pPr marL="469900" indent="-469900" algn="l">
              <a:lnSpc>
                <a:spcPct val="110000"/>
              </a:lnSpc>
              <a:buNone/>
            </a:pP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基本算法要求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   </a:t>
            </a:r>
            <a:b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    (1)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代码快速写成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精简但不失风格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  </a:t>
            </a:r>
            <a:b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    (2)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保证正确性和高效性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poj3434 </a:t>
            </a:r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69900" indent="-469900" algn="l">
              <a:lnSpc>
                <a:spcPct val="110000"/>
              </a:lnSpc>
              <a:buNone/>
            </a:pP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图算法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b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    (1)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度限制最小生成树和第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最短路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b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    (2)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最短路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最小生成树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二分图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最大流问题的相关理论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主要是模型建立和求解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  <a:b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    (3)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最优比率生成树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b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    (4)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最小树形图</a:t>
            </a:r>
            <a:b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    (5)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次小生成树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b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    </a:t>
            </a:r>
            <a:r>
              <a:rPr lang="en-US" altLang="zh-CN"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(6)</a:t>
            </a:r>
            <a:r>
              <a:rPr lang="zh-CN" altLang="en-US"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无向图、有向图的最小环</a:t>
            </a:r>
            <a:r>
              <a:rPr lang="en-US" altLang="zh-CN"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  </a:t>
            </a:r>
            <a:endParaRPr lang="en-US" altLang="zh-CN" sz="2800"/>
          </a:p>
          <a:p>
            <a:pPr marL="469900" indent="-469900" algn="l">
              <a:lnSpc>
                <a:spcPct val="110000"/>
              </a:lnSpc>
              <a:buNone/>
            </a:pPr>
            <a:r>
              <a:rPr lang="zh-CN" altLang="en-US" sz="2800">
                <a:sym typeface="+mn-ea"/>
              </a:rPr>
              <a:t>三</a:t>
            </a:r>
            <a:r>
              <a:rPr lang="en-US" altLang="zh-CN" sz="2800">
                <a:sym typeface="+mn-ea"/>
              </a:rPr>
              <a:t>.</a:t>
            </a:r>
            <a:r>
              <a:rPr lang="zh-CN" altLang="en-US" sz="2800">
                <a:sym typeface="+mn-ea"/>
              </a:rPr>
              <a:t>数据结构</a:t>
            </a:r>
            <a:r>
              <a:rPr lang="en-US" altLang="zh-CN" sz="2800">
                <a:sym typeface="+mn-ea"/>
              </a:rPr>
              <a:t>.   </a:t>
            </a:r>
            <a:br>
              <a:rPr lang="en-US" altLang="zh-CN" sz="2800">
                <a:sym typeface="+mn-ea"/>
              </a:rPr>
            </a:br>
            <a:r>
              <a:rPr lang="en-US" altLang="zh-CN" sz="2800">
                <a:sym typeface="+mn-ea"/>
              </a:rPr>
              <a:t>     (1)trie</a:t>
            </a:r>
            <a:r>
              <a:rPr lang="zh-CN" altLang="en-US" sz="2800">
                <a:sym typeface="+mn-ea"/>
              </a:rPr>
              <a:t>图的建立和应用</a:t>
            </a:r>
            <a:r>
              <a:rPr lang="en-US" altLang="zh-CN" sz="2800">
                <a:sym typeface="+mn-ea"/>
              </a:rPr>
              <a:t>. </a:t>
            </a:r>
            <a:br>
              <a:rPr lang="en-US" altLang="zh-CN" sz="2800">
                <a:sym typeface="+mn-ea"/>
              </a:rPr>
            </a:br>
            <a:r>
              <a:rPr lang="en-US" altLang="zh-CN" sz="2800">
                <a:sym typeface="+mn-ea"/>
              </a:rPr>
              <a:t>     (2)LCA</a:t>
            </a:r>
            <a:r>
              <a:rPr lang="zh-CN" altLang="en-US" sz="2800">
                <a:sym typeface="+mn-ea"/>
              </a:rPr>
              <a:t>和</a:t>
            </a:r>
            <a:r>
              <a:rPr lang="en-US" altLang="zh-CN" sz="2800">
                <a:sym typeface="+mn-ea"/>
              </a:rPr>
              <a:t>RMQ</a:t>
            </a:r>
            <a:r>
              <a:rPr lang="zh-CN" altLang="en-US" sz="2800">
                <a:sym typeface="+mn-ea"/>
              </a:rPr>
              <a:t>问题</a:t>
            </a:r>
            <a:r>
              <a:rPr lang="en-US" altLang="zh-CN" sz="2800">
                <a:sym typeface="+mn-ea"/>
              </a:rPr>
              <a:t>(LCA(</a:t>
            </a:r>
            <a:r>
              <a:rPr lang="zh-CN" altLang="en-US" sz="2800">
                <a:sym typeface="+mn-ea"/>
              </a:rPr>
              <a:t>最近公共祖先问题</a:t>
            </a:r>
            <a:r>
              <a:rPr lang="en-US" altLang="zh-CN" sz="2800">
                <a:sym typeface="+mn-ea"/>
              </a:rPr>
              <a:t>) </a:t>
            </a:r>
            <a:r>
              <a:rPr lang="zh-CN" altLang="en-US" sz="2800">
                <a:sym typeface="+mn-ea"/>
              </a:rPr>
              <a:t>有离线算法</a:t>
            </a:r>
            <a:r>
              <a:rPr lang="en-US" altLang="zh-CN" sz="2800">
                <a:sym typeface="+mn-ea"/>
              </a:rPr>
              <a:t>(</a:t>
            </a:r>
            <a:r>
              <a:rPr lang="zh-CN" altLang="en-US" sz="2800">
                <a:sym typeface="+mn-ea"/>
              </a:rPr>
              <a:t>并查集</a:t>
            </a:r>
            <a:r>
              <a:rPr lang="en-US" altLang="zh-CN" sz="2800">
                <a:sym typeface="+mn-ea"/>
              </a:rPr>
              <a:t>+dfs) </a:t>
            </a:r>
            <a:r>
              <a:rPr lang="zh-CN" altLang="en-US" sz="2800">
                <a:sym typeface="+mn-ea"/>
              </a:rPr>
              <a:t>和 在线算法 </a:t>
            </a:r>
            <a:br>
              <a:rPr lang="zh-CN" altLang="en-US" sz="2800">
                <a:sym typeface="+mn-ea"/>
              </a:rPr>
            </a:br>
            <a:r>
              <a:rPr lang="en-US" altLang="zh-CN" sz="2800">
                <a:sym typeface="+mn-ea"/>
              </a:rPr>
              <a:t>         (RMQ+dfs)). </a:t>
            </a:r>
            <a:br>
              <a:rPr lang="en-US" altLang="zh-CN" sz="2800">
                <a:sym typeface="+mn-ea"/>
              </a:rPr>
            </a:br>
            <a:r>
              <a:rPr lang="en-US" altLang="zh-CN" sz="2800">
                <a:sym typeface="+mn-ea"/>
              </a:rPr>
              <a:t>     (3)</a:t>
            </a:r>
            <a:r>
              <a:rPr lang="zh-CN" altLang="en-US" sz="2800">
                <a:sym typeface="+mn-ea"/>
              </a:rPr>
              <a:t>双端队列和它的应用</a:t>
            </a:r>
            <a:r>
              <a:rPr lang="en-US" altLang="zh-CN" sz="2800">
                <a:sym typeface="+mn-ea"/>
              </a:rPr>
              <a:t>(</a:t>
            </a:r>
            <a:r>
              <a:rPr lang="zh-CN" altLang="en-US" sz="2800">
                <a:sym typeface="+mn-ea"/>
              </a:rPr>
              <a:t>维护一个单调的队列</a:t>
            </a:r>
            <a:r>
              <a:rPr lang="en-US" altLang="zh-CN" sz="2800">
                <a:sym typeface="+mn-ea"/>
              </a:rPr>
              <a:t>,</a:t>
            </a:r>
            <a:r>
              <a:rPr lang="zh-CN" altLang="en-US" sz="2800">
                <a:sym typeface="+mn-ea"/>
              </a:rPr>
              <a:t>常常在动态规划中起到优化状态转移的 </a:t>
            </a:r>
            <a:br>
              <a:rPr lang="zh-CN" altLang="en-US" sz="2800">
                <a:sym typeface="+mn-ea"/>
              </a:rPr>
            </a:br>
            <a:r>
              <a:rPr lang="en-US" altLang="zh-CN" sz="2800">
                <a:sym typeface="+mn-ea"/>
              </a:rPr>
              <a:t>         </a:t>
            </a:r>
            <a:r>
              <a:rPr lang="zh-CN" altLang="en-US" sz="2800">
                <a:sym typeface="+mn-ea"/>
              </a:rPr>
              <a:t>目的</a:t>
            </a:r>
            <a:r>
              <a:rPr lang="en-US" altLang="zh-CN" sz="2800">
                <a:sym typeface="+mn-ea"/>
              </a:rPr>
              <a:t>). </a:t>
            </a:r>
            <a:br>
              <a:rPr lang="en-US" altLang="zh-CN" sz="2800">
                <a:sym typeface="+mn-ea"/>
              </a:rPr>
            </a:br>
            <a:r>
              <a:rPr lang="en-US" altLang="zh-CN" sz="2800">
                <a:sym typeface="+mn-ea"/>
              </a:rPr>
              <a:t>     (4)</a:t>
            </a:r>
            <a:r>
              <a:rPr lang="zh-CN" altLang="en-US" sz="2800">
                <a:sym typeface="+mn-ea"/>
              </a:rPr>
              <a:t>左偏树</a:t>
            </a:r>
            <a:r>
              <a:rPr lang="en-US" altLang="zh-CN" sz="2800">
                <a:sym typeface="+mn-ea"/>
              </a:rPr>
              <a:t>(</a:t>
            </a:r>
            <a:r>
              <a:rPr lang="zh-CN" altLang="en-US" sz="2800">
                <a:sym typeface="+mn-ea"/>
              </a:rPr>
              <a:t>可合并堆</a:t>
            </a:r>
            <a:r>
              <a:rPr lang="en-US" altLang="zh-CN" sz="2800">
                <a:sym typeface="+mn-ea"/>
              </a:rPr>
              <a:t>).   </a:t>
            </a:r>
            <a:br>
              <a:rPr lang="en-US" altLang="zh-CN" sz="2800">
                <a:sym typeface="+mn-ea"/>
              </a:rPr>
            </a:br>
            <a:r>
              <a:rPr lang="en-US" altLang="zh-CN" sz="2800">
                <a:sym typeface="+mn-ea"/>
              </a:rPr>
              <a:t>     (5)</a:t>
            </a:r>
            <a:r>
              <a:rPr lang="zh-CN" altLang="en-US" sz="2800">
                <a:sym typeface="+mn-ea"/>
              </a:rPr>
              <a:t>后缀树</a:t>
            </a:r>
            <a:r>
              <a:rPr lang="en-US" altLang="zh-CN" sz="2800">
                <a:sym typeface="+mn-ea"/>
              </a:rPr>
              <a:t>(</a:t>
            </a:r>
            <a:r>
              <a:rPr lang="zh-CN" altLang="en-US" sz="2800">
                <a:sym typeface="+mn-ea"/>
              </a:rPr>
              <a:t>非常有用的数据结构</a:t>
            </a:r>
            <a:r>
              <a:rPr lang="en-US" altLang="zh-CN" sz="2800">
                <a:sym typeface="+mn-ea"/>
              </a:rPr>
              <a:t>,</a:t>
            </a:r>
            <a:r>
              <a:rPr lang="zh-CN" altLang="en-US" sz="2800">
                <a:sym typeface="+mn-ea"/>
              </a:rPr>
              <a:t>也是赛区考题的热点</a:t>
            </a:r>
            <a:r>
              <a:rPr lang="en-US" altLang="zh-CN" sz="2800">
                <a:sym typeface="+mn-ea"/>
              </a:rPr>
              <a:t>). </a:t>
            </a:r>
            <a:r>
              <a:rPr lang="en-US" altLang="zh-CN" sz="2800"/>
              <a:t> </a:t>
            </a:r>
            <a:endParaRPr lang="en-US" altLang="zh-CN" sz="2800"/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>
            <a:normAutofit fontScale="40000"/>
          </a:bodyPr>
          <a:p>
            <a:pPr lvl="0"/>
            <a:fld id="{BB962C8B-B14F-4D97-AF65-F5344CB8AC3E}" type="datetime1">
              <a:rPr lang="zh-CN" altLang="en-US"/>
            </a:fld>
            <a:endParaRPr lang="zh-CN" altLang="en-US"/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  <p:sp>
        <p:nvSpPr>
          <p:cNvPr id="58370" name="Rectangle 2"/>
          <p:cNvSpPr/>
          <p:nvPr>
            <p:ph type="ctrTitle"/>
          </p:nvPr>
        </p:nvSpPr>
        <p:spPr>
          <a:xfrm>
            <a:off x="572135" y="247015"/>
            <a:ext cx="1829435" cy="570230"/>
          </a:xfrm>
        </p:spPr>
        <p:txBody>
          <a:bodyPr vert="horz" wrap="square" anchor="b">
            <a:normAutofit/>
          </a:bodyPr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高级知识</a:t>
            </a:r>
            <a:r>
              <a:rPr lang="zh-CN" altLang="en-US"/>
              <a:t>     </a:t>
            </a:r>
            <a:endParaRPr lang="zh-CN" altLang="en-US">
              <a:solidFill>
                <a:schemeClr val="hlink"/>
              </a:solidFill>
            </a:endParaRPr>
          </a:p>
        </p:txBody>
      </p:sp>
    </p:spTree>
  </p:cSld>
  <p:clrMapOvr>
    <a:masterClrMapping/>
  </p:clrMapOvr>
  <p:transition advTm="3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5" name="Rectangle 3"/>
          <p:cNvSpPr/>
          <p:nvPr>
            <p:ph type="subTitle" idx="1"/>
          </p:nvPr>
        </p:nvSpPr>
        <p:spPr>
          <a:xfrm>
            <a:off x="450215" y="909955"/>
            <a:ext cx="8244205" cy="5602605"/>
          </a:xfrm>
        </p:spPr>
        <p:txBody>
          <a:bodyPr vert="horz" wrap="square" anchor="t">
            <a:normAutofit fontScale="45000"/>
          </a:bodyPr>
          <a:p>
            <a:pPr marL="469900" indent="-469900" algn="l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四.搜索  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469900" indent="-469900" algn="l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(1)较麻烦的搜索题目训练     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469900" indent="-469900" algn="l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(2)广搜的状态优化:利用M进制数存储状态、转化为串用hash表判重、按位压缩存储状态、双向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469900" indent="-469900" algn="l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广搜、A*算法.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469900" indent="-469900" algn="l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(3)深搜的优化:尽量用位运算、一定要加剪枝、函数参数尽可能少、层数不易过大、可以考虑双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469900" indent="-469900" algn="l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向搜索或者是轮换搜索、IDA*算法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69900" indent="-469900" algn="l">
              <a:lnSpc>
                <a:spcPct val="150000"/>
              </a:lnSpc>
              <a:buNone/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五.动态规划   </a:t>
            </a:r>
            <a:b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     </a:t>
            </a:r>
            <a:r>
              <a:rPr lang="zh-CN" altLang="en-US" sz="28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(1)需要用数据结构优化的动态规划.</a:t>
            </a:r>
            <a:br>
              <a:rPr lang="zh-CN" altLang="en-US" sz="28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</a:br>
            <a:r>
              <a:rPr lang="zh-CN" altLang="en-US" sz="28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     (2)四边形不等式理论. </a:t>
            </a:r>
            <a:br>
              <a:rPr lang="zh-CN" altLang="en-US" sz="28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</a:br>
            <a:r>
              <a:rPr lang="zh-CN" altLang="en-US" sz="28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     (3)较难的状态DP </a:t>
            </a:r>
            <a:endParaRPr lang="zh-CN" altLang="en-US" sz="2800" dirty="0"/>
          </a:p>
          <a:p>
            <a:pPr marL="469900" indent="-469900" algn="l">
              <a:lnSpc>
                <a:spcPct val="80000"/>
              </a:lnSpc>
              <a:buNone/>
            </a:pPr>
            <a:r>
              <a:rPr lang="zh-CN" altLang="en-US" sz="2800">
                <a:sym typeface="+mn-ea"/>
              </a:rPr>
              <a:t>六</a:t>
            </a:r>
            <a:r>
              <a:rPr lang="en-US" altLang="zh-CN" sz="2800">
                <a:sym typeface="+mn-ea"/>
              </a:rPr>
              <a:t>.</a:t>
            </a:r>
            <a:r>
              <a:rPr lang="zh-CN" altLang="en-US" sz="2800">
                <a:sym typeface="+mn-ea"/>
              </a:rPr>
              <a:t>数学</a:t>
            </a:r>
            <a:r>
              <a:rPr lang="en-US" altLang="zh-CN" sz="2800">
                <a:sym typeface="+mn-ea"/>
              </a:rPr>
              <a:t>  </a:t>
            </a:r>
            <a:endParaRPr lang="en-US" altLang="zh-CN" sz="2800">
              <a:sym typeface="+mn-ea"/>
            </a:endParaRPr>
          </a:p>
          <a:p>
            <a:pPr marL="469900" indent="-469900" algn="l">
              <a:lnSpc>
                <a:spcPct val="80000"/>
              </a:lnSpc>
              <a:buNone/>
            </a:pPr>
            <a:r>
              <a:rPr lang="en-US" altLang="zh-CN" sz="2800">
                <a:sym typeface="+mn-ea"/>
              </a:rPr>
              <a:t>1</a:t>
            </a:r>
            <a:r>
              <a:rPr lang="zh-CN" altLang="en-US" sz="2800">
                <a:sym typeface="+mn-ea"/>
              </a:rPr>
              <a:t>组合数学</a:t>
            </a:r>
            <a:r>
              <a:rPr lang="en-US" altLang="zh-CN" sz="2800">
                <a:sym typeface="+mn-ea"/>
              </a:rPr>
              <a:t>. </a:t>
            </a:r>
            <a:endParaRPr lang="en-US" altLang="zh-CN" sz="2800">
              <a:sym typeface="+mn-ea"/>
            </a:endParaRPr>
          </a:p>
          <a:p>
            <a:pPr marL="469900" indent="-469900" algn="l">
              <a:lnSpc>
                <a:spcPct val="80000"/>
              </a:lnSpc>
              <a:buNone/>
            </a:pPr>
            <a:r>
              <a:rPr lang="en-US" altLang="zh-CN" sz="2800">
                <a:sym typeface="+mn-ea"/>
              </a:rPr>
              <a:t>          (1)</a:t>
            </a:r>
            <a:r>
              <a:rPr lang="zh-CN" altLang="en-US" sz="2800">
                <a:sym typeface="+mn-ea"/>
              </a:rPr>
              <a:t>半平面求交   </a:t>
            </a:r>
            <a:r>
              <a:rPr lang="en-US" altLang="zh-CN" sz="2800">
                <a:sym typeface="+mn-ea"/>
              </a:rPr>
              <a:t>,     (2)</a:t>
            </a:r>
            <a:r>
              <a:rPr lang="zh-CN" altLang="en-US" sz="2800">
                <a:sym typeface="+mn-ea"/>
              </a:rPr>
              <a:t>可视图的建立</a:t>
            </a:r>
            <a:r>
              <a:rPr lang="en-US" altLang="zh-CN" sz="2800">
                <a:sym typeface="+mn-ea"/>
              </a:rPr>
              <a:t>     (3)</a:t>
            </a:r>
            <a:r>
              <a:rPr lang="zh-CN" altLang="en-US" sz="2800">
                <a:sym typeface="+mn-ea"/>
              </a:rPr>
              <a:t>点集最小圆覆盖</a:t>
            </a:r>
            <a:r>
              <a:rPr lang="en-US" altLang="zh-CN" sz="2800">
                <a:sym typeface="+mn-ea"/>
              </a:rPr>
              <a:t>.      (4)</a:t>
            </a:r>
            <a:r>
              <a:rPr lang="zh-CN" altLang="en-US" sz="2800" u="sng">
                <a:sym typeface="+mn-ea"/>
              </a:rPr>
              <a:t>对踵点</a:t>
            </a:r>
            <a:r>
              <a:rPr lang="zh-CN" altLang="en-US" sz="2800">
                <a:sym typeface="+mn-ea"/>
              </a:rPr>
              <a:t> </a:t>
            </a:r>
            <a:r>
              <a:rPr lang="en-US" altLang="zh-CN" sz="2800">
                <a:sym typeface="+mn-ea"/>
              </a:rPr>
              <a:t>  1.MoBius</a:t>
            </a:r>
            <a:r>
              <a:rPr lang="zh-CN" altLang="en-US" sz="2800">
                <a:sym typeface="+mn-ea"/>
              </a:rPr>
              <a:t>反演</a:t>
            </a:r>
            <a:endParaRPr lang="zh-CN" altLang="en-US" sz="2800">
              <a:sym typeface="+mn-ea"/>
            </a:endParaRPr>
          </a:p>
          <a:p>
            <a:pPr marL="469900" indent="-469900" algn="l">
              <a:lnSpc>
                <a:spcPct val="80000"/>
              </a:lnSpc>
              <a:buNone/>
            </a:pPr>
            <a:r>
              <a:rPr lang="en-US" altLang="zh-CN" sz="2800">
                <a:sym typeface="+mn-ea"/>
              </a:rPr>
              <a:t>  2</a:t>
            </a:r>
            <a:r>
              <a:rPr lang="zh-CN" altLang="en-US" sz="2800">
                <a:sym typeface="+mn-ea"/>
              </a:rPr>
              <a:t>博奕论</a:t>
            </a:r>
            <a:r>
              <a:rPr lang="en-US" altLang="zh-CN" sz="2800">
                <a:sym typeface="+mn-ea"/>
              </a:rPr>
              <a:t>.</a:t>
            </a:r>
            <a:br>
              <a:rPr lang="en-US" altLang="zh-CN" sz="2800">
                <a:sym typeface="+mn-ea"/>
              </a:rPr>
            </a:br>
            <a:r>
              <a:rPr lang="en-US" altLang="zh-CN" sz="2800">
                <a:sym typeface="+mn-ea"/>
              </a:rPr>
              <a:t>       1.</a:t>
            </a:r>
            <a:r>
              <a:rPr lang="zh-CN" altLang="en-US" sz="2800">
                <a:sym typeface="+mn-ea"/>
              </a:rPr>
              <a:t>极大极小过程</a:t>
            </a:r>
            <a:r>
              <a:rPr lang="en-US" altLang="zh-CN" sz="2800">
                <a:sym typeface="+mn-ea"/>
              </a:rPr>
              <a:t>       2.Nim</a:t>
            </a:r>
            <a:r>
              <a:rPr lang="zh-CN" altLang="en-US" sz="2800">
                <a:sym typeface="+mn-ea"/>
              </a:rPr>
              <a:t>问题</a:t>
            </a:r>
            <a:r>
              <a:rPr lang="en-US" altLang="zh-CN" sz="2800">
                <a:sym typeface="+mn-ea"/>
              </a:rPr>
              <a:t>. </a:t>
            </a:r>
            <a:endParaRPr lang="en-US" altLang="zh-CN" sz="2800"/>
          </a:p>
          <a:p>
            <a:pPr marL="469900" indent="-469900" algn="l">
              <a:lnSpc>
                <a:spcPct val="80000"/>
              </a:lnSpc>
              <a:buNone/>
            </a:pPr>
            <a:r>
              <a:rPr lang="zh-CN" altLang="en-US" sz="2800">
                <a:sym typeface="+mn-ea"/>
              </a:rPr>
              <a:t>七</a:t>
            </a:r>
            <a:r>
              <a:rPr lang="en-US" altLang="zh-CN" sz="2800">
                <a:sym typeface="+mn-ea"/>
              </a:rPr>
              <a:t>.</a:t>
            </a:r>
            <a:r>
              <a:rPr lang="zh-CN" altLang="en-US" sz="2800">
                <a:sym typeface="+mn-ea"/>
              </a:rPr>
              <a:t>计算几何学</a:t>
            </a:r>
            <a:r>
              <a:rPr lang="en-US" altLang="zh-CN" sz="2800">
                <a:sym typeface="+mn-ea"/>
              </a:rPr>
              <a:t>.   </a:t>
            </a:r>
            <a:br>
              <a:rPr lang="en-US" altLang="zh-CN" sz="2800">
                <a:sym typeface="+mn-ea"/>
              </a:rPr>
            </a:br>
            <a:endParaRPr lang="en-US" altLang="zh-CN" sz="2800"/>
          </a:p>
          <a:p>
            <a:pPr marL="469900" indent="-469900">
              <a:lnSpc>
                <a:spcPct val="80000"/>
              </a:lnSpc>
              <a:buNone/>
            </a:pPr>
            <a:endParaRPr lang="en-US" altLang="zh-CN" sz="2800"/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>
            <a:normAutofit fontScale="40000"/>
          </a:bodyPr>
          <a:p>
            <a:pPr lvl="0"/>
            <a:fld id="{BB962C8B-B14F-4D97-AF65-F5344CB8AC3E}" type="datetime1">
              <a:rPr lang="zh-CN" altLang="en-US"/>
            </a:fld>
            <a:endParaRPr lang="zh-CN" altLang="en-US"/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  <p:sp>
        <p:nvSpPr>
          <p:cNvPr id="58370" name="Rectangle 2"/>
          <p:cNvSpPr/>
          <p:nvPr>
            <p:ph type="ctrTitle"/>
          </p:nvPr>
        </p:nvSpPr>
        <p:spPr>
          <a:xfrm>
            <a:off x="572135" y="247015"/>
            <a:ext cx="1829435" cy="570230"/>
          </a:xfrm>
        </p:spPr>
        <p:txBody>
          <a:bodyPr vert="horz" wrap="square" anchor="b">
            <a:normAutofit/>
          </a:bodyPr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高级知识</a:t>
            </a:r>
            <a:r>
              <a:rPr lang="zh-CN" altLang="en-US"/>
              <a:t>     </a:t>
            </a:r>
            <a:endParaRPr lang="zh-CN" altLang="en-US">
              <a:solidFill>
                <a:schemeClr val="hlink"/>
              </a:solidFill>
            </a:endParaRPr>
          </a:p>
        </p:txBody>
      </p:sp>
    </p:spTree>
  </p:cSld>
  <p:clrMapOvr>
    <a:masterClrMapping/>
  </p:clrMapOvr>
  <p:transition advTm="3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/>
          <p:nvPr>
            <p:ph type="dt" sz="half" idx="10"/>
          </p:nvPr>
        </p:nvSpPr>
        <p:spPr/>
        <p:txBody>
          <a:bodyPr>
            <a:normAutofit fontScale="40000"/>
          </a:bodyPr>
          <a:p>
            <a:pPr lvl="0"/>
            <a:fld id="{BB962C8B-B14F-4D97-AF65-F5344CB8AC3E}" type="datetime1">
              <a:rPr lang="zh-CN" altLang="en-US"/>
            </a:fld>
            <a:endParaRPr lang="zh-CN" altLang="en-US"/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1165" y="288925"/>
            <a:ext cx="8415020" cy="9878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ACM</a:t>
            </a:r>
            <a:r>
              <a:rPr lang="zh-C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训练过程是一个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长期坚持的过程</a:t>
            </a:r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(</a:t>
            </a:r>
            <a:r>
              <a:rPr lang="zh-C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从一年级到三年级</a:t>
            </a:r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),</a:t>
            </a:r>
            <a:r>
              <a:rPr lang="zh-C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过程充满各种滋味</a:t>
            </a:r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:</a:t>
            </a:r>
            <a:endParaRPr lang="en-US" altLang="zh-CN" sz="24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b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</a:br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1.</a:t>
            </a:r>
            <a:r>
              <a:rPr lang="zh-C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快乐</a:t>
            </a:r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,</a:t>
            </a:r>
            <a:r>
              <a:rPr lang="zh-C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有成就感</a:t>
            </a:r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:</a:t>
            </a:r>
            <a:b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</a:br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  </a:t>
            </a:r>
            <a:r>
              <a:rPr lang="zh-C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题目通过了</a:t>
            </a:r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,</a:t>
            </a:r>
            <a:r>
              <a:rPr lang="zh-C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比赛获奖了</a:t>
            </a:r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.</a:t>
            </a:r>
            <a:r>
              <a:rPr lang="zh-C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和队友们一起做题</a:t>
            </a:r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,</a:t>
            </a:r>
            <a:r>
              <a:rPr lang="zh-C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一起宵夜吃饭玩乐</a:t>
            </a:r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.</a:t>
            </a:r>
            <a:b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</a:br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2.</a:t>
            </a:r>
            <a:r>
              <a:rPr lang="zh-C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长见识</a:t>
            </a:r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:</a:t>
            </a:r>
            <a:b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</a:br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  </a:t>
            </a:r>
            <a:r>
              <a:rPr lang="zh-C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参加各种比赛</a:t>
            </a:r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,</a:t>
            </a:r>
            <a:r>
              <a:rPr lang="zh-C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感受不同地方的风景</a:t>
            </a:r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,</a:t>
            </a:r>
            <a:r>
              <a:rPr lang="zh-C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见到很多大牛人</a:t>
            </a:r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,</a:t>
            </a:r>
            <a:r>
              <a:rPr lang="zh-CN" alt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大公司的风范</a:t>
            </a:r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.</a:t>
            </a:r>
            <a:endParaRPr lang="en-US" altLang="zh-CN" sz="24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3.</a:t>
            </a:r>
            <a:r>
              <a:rPr lang="zh-CN" altLang="en-US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痛苦</a:t>
            </a:r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:</a:t>
            </a:r>
            <a:endParaRPr lang="en-US" altLang="zh-CN" sz="2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  </a:t>
            </a:r>
            <a:r>
              <a:rPr lang="zh-CN" altLang="en-US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题目做不出来</a:t>
            </a:r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,</a:t>
            </a:r>
            <a:r>
              <a:rPr lang="zh-CN" altLang="en-US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比赛没有获奖</a:t>
            </a:r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,</a:t>
            </a:r>
            <a:r>
              <a:rPr lang="zh-CN" altLang="en-US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水平没有进步</a:t>
            </a:r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,</a:t>
            </a:r>
            <a:r>
              <a:rPr lang="zh-CN" altLang="en-US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队友无法沟通</a:t>
            </a:r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.</a:t>
            </a:r>
            <a:endParaRPr lang="en-US" altLang="zh-CN" sz="2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4.</a:t>
            </a:r>
            <a:r>
              <a:rPr lang="zh-CN" altLang="en-US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心跳</a:t>
            </a:r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:</a:t>
            </a:r>
            <a:endParaRPr lang="en-US" altLang="zh-CN" sz="2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  </a:t>
            </a:r>
            <a:r>
              <a:rPr lang="zh-CN" altLang="en-US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参加比赛时看见排名的跳动</a:t>
            </a:r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.</a:t>
            </a:r>
            <a:endParaRPr lang="en-US" altLang="zh-CN" sz="2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5.</a:t>
            </a:r>
            <a:r>
              <a:rPr lang="zh-CN" altLang="en-US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自豪</a:t>
            </a:r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:</a:t>
            </a:r>
            <a:endParaRPr lang="en-US" altLang="zh-CN" sz="2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  </a:t>
            </a:r>
            <a:r>
              <a:rPr lang="zh-CN" altLang="en-US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找工作时能对面试官说</a:t>
            </a:r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:</a:t>
            </a:r>
            <a:r>
              <a:rPr lang="zh-CN" altLang="en-US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我是一个</a:t>
            </a:r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ACMER,</a:t>
            </a:r>
            <a:endParaRPr lang="en-US" altLang="zh-CN" sz="2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r>
              <a:rPr lang="zh-CN" altLang="en-US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  毕业设计开始时已经手里拿到几张</a:t>
            </a:r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OFFER.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/>
          <p:nvPr>
            <p:ph type="dt" sz="half" idx="10"/>
          </p:nvPr>
        </p:nvSpPr>
        <p:spPr/>
        <p:txBody>
          <a:bodyPr>
            <a:normAutofit fontScale="40000"/>
          </a:bodyPr>
          <a:p>
            <a:pPr lvl="0"/>
            <a:fld id="{BB962C8B-B14F-4D97-AF65-F5344CB8AC3E}" type="datetime1">
              <a:rPr lang="zh-CN" altLang="en-US"/>
            </a:fld>
            <a:endParaRPr lang="zh-CN" altLang="en-US"/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3284220"/>
            <a:ext cx="2141855" cy="14649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935" y="126365"/>
            <a:ext cx="3386455" cy="27724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57073" b="8842"/>
          <a:stretch>
            <a:fillRect/>
          </a:stretch>
        </p:blipFill>
        <p:spPr>
          <a:xfrm>
            <a:off x="2773680" y="3354705"/>
            <a:ext cx="1693545" cy="31661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4893310"/>
            <a:ext cx="1788160" cy="14027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590" y="5086350"/>
            <a:ext cx="1636395" cy="14344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7745" y="5086350"/>
            <a:ext cx="2096770" cy="14389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515" y="2964180"/>
            <a:ext cx="2740660" cy="2002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rcRect l="24724" t="8637" r="23026" b="30757"/>
          <a:stretch>
            <a:fillRect/>
          </a:stretch>
        </p:blipFill>
        <p:spPr>
          <a:xfrm>
            <a:off x="363220" y="126365"/>
            <a:ext cx="3806190" cy="29603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76775" y="2004695"/>
            <a:ext cx="459740" cy="8940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的滋味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524375" y="1592580"/>
            <a:ext cx="764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ACM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/>
          <p:nvPr>
            <p:ph type="dt" sz="half" idx="10"/>
          </p:nvPr>
        </p:nvSpPr>
        <p:spPr/>
        <p:txBody>
          <a:bodyPr>
            <a:normAutofit fontScale="40000"/>
          </a:bodyPr>
          <a:p>
            <a:pPr lvl="0"/>
            <a:fld id="{BB962C8B-B14F-4D97-AF65-F5344CB8AC3E}" type="datetime1">
              <a:rPr lang="zh-CN" altLang="en-US"/>
            </a:fld>
            <a:endParaRPr lang="zh-CN" altLang="en-US"/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7965" y="689610"/>
            <a:ext cx="1835785" cy="34461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2400">
                <a:solidFill>
                  <a:schemeClr val="accent4"/>
                </a:solidFill>
                <a:effectLst/>
              </a:rPr>
              <a:t>ACMer</a:t>
            </a:r>
            <a:endParaRPr lang="zh-CN" altLang="en-US" sz="2400">
              <a:solidFill>
                <a:schemeClr val="accent4"/>
              </a:solidFill>
              <a:effectLst/>
            </a:endParaRPr>
          </a:p>
          <a:p>
            <a:pPr algn="l"/>
            <a:r>
              <a:rPr lang="zh-CN" altLang="en-US" sz="2400">
                <a:solidFill>
                  <a:schemeClr val="accent4"/>
                </a:solidFill>
                <a:effectLst/>
              </a:rPr>
              <a:t>平时</a:t>
            </a:r>
            <a:r>
              <a:rPr lang="zh-CN" altLang="en-US" sz="2400">
                <a:solidFill>
                  <a:schemeClr val="accent4"/>
                </a:solidFill>
                <a:effectLst/>
              </a:rPr>
              <a:t>是如何训练的呢</a:t>
            </a:r>
            <a:r>
              <a:rPr lang="en-US" altLang="zh-CN" sz="2400">
                <a:solidFill>
                  <a:schemeClr val="accent4"/>
                </a:solidFill>
                <a:effectLst/>
              </a:rPr>
              <a:t>?</a:t>
            </a:r>
            <a:endParaRPr lang="en-US" altLang="zh-CN">
              <a:solidFill>
                <a:schemeClr val="accent4"/>
              </a:solidFill>
            </a:endParaRPr>
          </a:p>
          <a:p>
            <a:pPr algn="ctr"/>
            <a:endParaRPr lang="zh-CN" altLang="en-US">
              <a:solidFill>
                <a:schemeClr val="accent4"/>
              </a:solidFill>
            </a:endParaRPr>
          </a:p>
          <a:p>
            <a:pPr algn="ctr"/>
            <a:r>
              <a:rPr lang="zh-CN" altLang="en-US" sz="3200">
                <a:solidFill>
                  <a:srgbClr val="FF0000"/>
                </a:solidFill>
              </a:rPr>
              <a:t>做题</a:t>
            </a:r>
            <a:r>
              <a:rPr lang="en-US" altLang="zh-CN" sz="3200">
                <a:solidFill>
                  <a:srgbClr val="FF0000"/>
                </a:solidFill>
              </a:rPr>
              <a:t>!</a:t>
            </a:r>
            <a:endParaRPr lang="en-US" altLang="zh-CN" sz="3200">
              <a:solidFill>
                <a:srgbClr val="FF0000"/>
              </a:solidFill>
            </a:endParaRPr>
          </a:p>
          <a:p>
            <a:pPr algn="ctr"/>
            <a:r>
              <a:rPr lang="zh-CN" altLang="en-US" sz="3200">
                <a:solidFill>
                  <a:srgbClr val="FF0000"/>
                </a:solidFill>
                <a:sym typeface="+mn-ea"/>
              </a:rPr>
              <a:t>做题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!</a:t>
            </a:r>
            <a:endParaRPr lang="en-US" altLang="zh-CN" sz="3200">
              <a:solidFill>
                <a:srgbClr val="FF0000"/>
              </a:solidFill>
              <a:sym typeface="+mn-ea"/>
            </a:endParaRPr>
          </a:p>
          <a:p>
            <a:pPr algn="ctr"/>
            <a:r>
              <a:rPr lang="zh-CN" altLang="en-US" sz="3200">
                <a:solidFill>
                  <a:srgbClr val="FF0000"/>
                </a:solidFill>
                <a:sym typeface="+mn-ea"/>
              </a:rPr>
              <a:t>做题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!</a:t>
            </a:r>
            <a:endParaRPr lang="zh-CN" altLang="en-US" sz="3200">
              <a:solidFill>
                <a:schemeClr val="accent4"/>
              </a:solidFill>
              <a:sym typeface="+mn-ea"/>
            </a:endParaRPr>
          </a:p>
          <a:p>
            <a:pPr algn="ctr"/>
            <a:endParaRPr lang="zh-CN" altLang="en-US" sz="3200">
              <a:solidFill>
                <a:schemeClr val="accent4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6280" y="689610"/>
            <a:ext cx="6852920" cy="60248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63800" y="161290"/>
            <a:ext cx="5715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sym typeface="+mn-ea"/>
              </a:rPr>
              <a:t>通过</a:t>
            </a:r>
            <a:r>
              <a:rPr>
                <a:sym typeface="+mn-ea"/>
              </a:rPr>
              <a:t>在线的判题系统</a:t>
            </a:r>
            <a:r>
              <a:rPr>
                <a:sym typeface="+mn-ea"/>
              </a:rPr>
              <a:t>Online Judge（简称OJ）</a:t>
            </a:r>
            <a:r>
              <a:rPr lang="zh-CN">
                <a:sym typeface="+mn-ea"/>
              </a:rPr>
              <a:t>来做题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/>
          <p:nvPr>
            <p:ph type="dt" sz="half" idx="10"/>
          </p:nvPr>
        </p:nvSpPr>
        <p:spPr/>
        <p:txBody>
          <a:bodyPr>
            <a:normAutofit fontScale="40000"/>
          </a:bodyPr>
          <a:p>
            <a:pPr lvl="0"/>
            <a:fld id="{BB962C8B-B14F-4D97-AF65-F5344CB8AC3E}" type="datetime1">
              <a:rPr lang="zh-CN" altLang="en-US"/>
            </a:fld>
            <a:endParaRPr lang="zh-CN" altLang="en-US"/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810" y="798195"/>
            <a:ext cx="7510780" cy="55098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24355" y="280670"/>
            <a:ext cx="5715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sym typeface="+mn-ea"/>
              </a:rPr>
              <a:t>通过</a:t>
            </a:r>
            <a:r>
              <a:rPr>
                <a:sym typeface="+mn-ea"/>
              </a:rPr>
              <a:t>在线的判题系统</a:t>
            </a:r>
            <a:r>
              <a:rPr>
                <a:sym typeface="+mn-ea"/>
              </a:rPr>
              <a:t>Online Judge（简称OJ）</a:t>
            </a:r>
            <a:r>
              <a:rPr lang="zh-CN">
                <a:sym typeface="+mn-ea"/>
              </a:rPr>
              <a:t>来做题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/>
          <p:nvPr>
            <p:ph type="dt" sz="half" idx="10"/>
          </p:nvPr>
        </p:nvSpPr>
        <p:spPr/>
        <p:txBody>
          <a:bodyPr>
            <a:normAutofit fontScale="40000"/>
          </a:bodyPr>
          <a:p>
            <a:pPr lvl="0"/>
            <a:fld id="{BB962C8B-B14F-4D97-AF65-F5344CB8AC3E}" type="datetime1">
              <a:rPr lang="zh-CN" altLang="en-US"/>
            </a:fld>
            <a:endParaRPr lang="zh-CN" altLang="en-US"/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75740" y="331470"/>
            <a:ext cx="5715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sym typeface="+mn-ea"/>
              </a:rPr>
              <a:t>通过</a:t>
            </a:r>
            <a:r>
              <a:rPr>
                <a:sym typeface="+mn-ea"/>
              </a:rPr>
              <a:t>在线的判题系统</a:t>
            </a:r>
            <a:r>
              <a:rPr>
                <a:sym typeface="+mn-ea"/>
              </a:rPr>
              <a:t>Online Judge（简称OJ）</a:t>
            </a:r>
            <a:r>
              <a:rPr lang="zh-CN">
                <a:sym typeface="+mn-ea"/>
              </a:rPr>
              <a:t>来做题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1536065"/>
            <a:ext cx="7465695" cy="43218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/>
          <p:nvPr>
            <p:ph type="dt" sz="half" idx="10"/>
          </p:nvPr>
        </p:nvSpPr>
        <p:spPr/>
        <p:txBody>
          <a:bodyPr>
            <a:normAutofit fontScale="40000"/>
          </a:bodyPr>
          <a:p>
            <a:pPr lvl="0"/>
            <a:fld id="{BB962C8B-B14F-4D97-AF65-F5344CB8AC3E}" type="datetime1">
              <a:rPr lang="zh-CN" altLang="en-US"/>
            </a:fld>
            <a:endParaRPr lang="zh-CN" altLang="en-US"/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942340"/>
            <a:ext cx="8219440" cy="2885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959225"/>
            <a:ext cx="8163560" cy="26974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14475" y="323850"/>
            <a:ext cx="5617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常用的</a:t>
            </a:r>
            <a:r>
              <a:rPr>
                <a:sym typeface="+mn-ea"/>
              </a:rPr>
              <a:t>在线的判题系统</a:t>
            </a:r>
            <a:r>
              <a:t>Online Judge（简称OJ）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标题 34817"/>
          <p:cNvSpPr>
            <a:spLocks noGrp="1"/>
          </p:cNvSpPr>
          <p:nvPr>
            <p:ph type="ctrTitle"/>
          </p:nvPr>
        </p:nvSpPr>
        <p:spPr>
          <a:xfrm>
            <a:off x="1889125" y="452120"/>
            <a:ext cx="5365115" cy="804545"/>
          </a:xfrm>
        </p:spPr>
        <p:txBody>
          <a:bodyPr anchor="b">
            <a:normAutofit/>
          </a:bodyPr>
          <a:p>
            <a:r>
              <a:rPr lang="en-US" altLang="zh-CN" sz="4800" dirty="0" smtClean="0">
                <a:solidFill>
                  <a:srgbClr val="FF0000"/>
                </a:solidFill>
                <a:uFillTx/>
                <a:sym typeface="+mn-ea"/>
              </a:rPr>
              <a:t>ACM/ICPC</a:t>
            </a:r>
            <a:r>
              <a:rPr lang="zh-CN" altLang="en-US" sz="4800" dirty="0" smtClean="0">
                <a:solidFill>
                  <a:srgbClr val="FF0000"/>
                </a:solidFill>
                <a:uFillTx/>
                <a:sym typeface="+mn-ea"/>
              </a:rPr>
              <a:t>赛制</a:t>
            </a:r>
            <a:endParaRPr lang="zh-CN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4819" name="副标题 34818"/>
          <p:cNvSpPr>
            <a:spLocks noGrp="1"/>
          </p:cNvSpPr>
          <p:nvPr>
            <p:ph type="subTitle" idx="1"/>
          </p:nvPr>
        </p:nvSpPr>
        <p:spPr>
          <a:xfrm>
            <a:off x="1889760" y="1854200"/>
            <a:ext cx="5633720" cy="4402455"/>
          </a:xfrm>
        </p:spPr>
        <p:txBody>
          <a:bodyPr>
            <a:normAutofit fontScale="90000"/>
          </a:bodyPr>
          <a:p>
            <a:pPr algn="l">
              <a:lnSpc>
                <a:spcPct val="90000"/>
              </a:lnSpc>
            </a:pPr>
            <a:r>
              <a:rPr lang="zh-CN" altLang="en-US" sz="2800"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每年</a:t>
            </a:r>
            <a:r>
              <a:rPr lang="en-US" altLang="zh-CN" sz="2800"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800"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～</a:t>
            </a:r>
            <a:r>
              <a:rPr lang="en-US" altLang="zh-CN" sz="2800"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2800"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月在各洲进行预选赛。</a:t>
            </a:r>
            <a:endParaRPr lang="zh-CN" altLang="en-US" sz="2800"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2800"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总决赛在次年的春季在某个国家举行。</a:t>
            </a:r>
            <a:endParaRPr lang="zh-CN" altLang="en-US" sz="2800"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endParaRPr lang="zh-CN" altLang="en-US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endParaRPr lang="zh-CN" altLang="en-US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2800"/>
              <a:t>中国大陆每年有</a:t>
            </a:r>
            <a:r>
              <a:rPr lang="en-US" altLang="zh-CN" sz="2800"/>
              <a:t>5</a:t>
            </a:r>
            <a:r>
              <a:rPr lang="zh-CN" altLang="en-US" sz="2800"/>
              <a:t>个或</a:t>
            </a:r>
            <a:r>
              <a:rPr lang="en-US" altLang="zh-CN" sz="2800"/>
              <a:t>6</a:t>
            </a:r>
            <a:r>
              <a:rPr lang="zh-CN" altLang="en-US" sz="2800"/>
              <a:t>个预选赛赛区，</a:t>
            </a:r>
            <a:endParaRPr lang="zh-CN" altLang="en-US" sz="2800"/>
          </a:p>
          <a:p>
            <a:pPr algn="l">
              <a:lnSpc>
                <a:spcPct val="90000"/>
              </a:lnSpc>
            </a:pPr>
            <a:r>
              <a:rPr lang="zh-CN" altLang="en-US" sz="2800"/>
              <a:t>基本上每个赛区的前</a:t>
            </a:r>
            <a:r>
              <a:rPr lang="en-US" altLang="zh-CN" sz="2800"/>
              <a:t>2</a:t>
            </a:r>
            <a:r>
              <a:rPr lang="zh-CN" altLang="en-US" sz="2800"/>
              <a:t>名参加总决赛。</a:t>
            </a:r>
            <a:endParaRPr lang="zh-CN" altLang="en-US" sz="2800"/>
          </a:p>
          <a:p>
            <a:pPr algn="l">
              <a:lnSpc>
                <a:spcPct val="90000"/>
              </a:lnSpc>
            </a:pPr>
            <a:r>
              <a:rPr lang="en-US" altLang="zh-CN" sz="2800"/>
              <a:t>2019</a:t>
            </a:r>
            <a:r>
              <a:rPr lang="zh-CN" altLang="en-US" sz="2800"/>
              <a:t>年中国大陆的预选赛区如下：</a:t>
            </a:r>
            <a:endParaRPr lang="zh-CN" altLang="en-US" sz="2800"/>
          </a:p>
          <a:p>
            <a:pPr algn="l">
              <a:lnSpc>
                <a:spcPct val="90000"/>
              </a:lnSpc>
            </a:pPr>
            <a:r>
              <a:rPr lang="zh-CN" altLang="en-US" sz="2800"/>
              <a:t>南昌</a:t>
            </a:r>
            <a:r>
              <a:rPr lang="zh-CN" altLang="en-US" sz="2800"/>
              <a:t>，沈阳</a:t>
            </a:r>
            <a:r>
              <a:rPr lang="zh-CN" altLang="en-US" sz="2800"/>
              <a:t>，南京</a:t>
            </a:r>
            <a:r>
              <a:rPr lang="zh-CN" altLang="en-US" sz="2800"/>
              <a:t>，徐州</a:t>
            </a:r>
            <a:r>
              <a:rPr lang="zh-CN" altLang="en-US" sz="2800"/>
              <a:t>，上海</a:t>
            </a:r>
            <a:endParaRPr lang="zh-CN" altLang="en-US" sz="2800"/>
          </a:p>
          <a:p>
            <a:pPr algn="l">
              <a:lnSpc>
                <a:spcPct val="90000"/>
              </a:lnSpc>
            </a:pPr>
            <a:endParaRPr lang="zh-CN" altLang="en-US" sz="2800"/>
          </a:p>
          <a:p>
            <a:pPr algn="l">
              <a:lnSpc>
                <a:spcPct val="90000"/>
              </a:lnSpc>
            </a:pPr>
            <a:endParaRPr lang="zh-CN" altLang="en-US" sz="2800"/>
          </a:p>
          <a:p>
            <a:pPr algn="l">
              <a:lnSpc>
                <a:spcPct val="90000"/>
              </a:lnSpc>
            </a:pPr>
            <a:endParaRPr lang="zh-CN" altLang="en-US" sz="2800"/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>
            <a:normAutofit fontScale="40000"/>
          </a:bodyPr>
          <a:p>
            <a:pPr lvl="0"/>
            <a:fld id="{BB962C8B-B14F-4D97-AF65-F5344CB8AC3E}" type="datetime1">
              <a:rPr lang="zh-CN" altLang="en-US"/>
            </a:fld>
            <a:endParaRPr lang="zh-CN" altLang="en-US"/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/>
          <p:nvPr>
            <p:ph type="dt" sz="half" idx="10"/>
          </p:nvPr>
        </p:nvSpPr>
        <p:spPr/>
        <p:txBody>
          <a:bodyPr>
            <a:normAutofit fontScale="40000"/>
          </a:bodyPr>
          <a:p>
            <a:pPr lvl="0"/>
            <a:fld id="{BB962C8B-B14F-4D97-AF65-F5344CB8AC3E}" type="datetime1">
              <a:rPr lang="zh-CN" altLang="en-US"/>
            </a:fld>
            <a:endParaRPr lang="zh-CN" altLang="en-US"/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2929890"/>
            <a:ext cx="4253865" cy="33762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2145" y="382270"/>
            <a:ext cx="6499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我们会在山东理工的</a:t>
            </a:r>
            <a:r>
              <a:rPr lang="en-US" altLang="zh-CN" sz="2400"/>
              <a:t>OJ</a:t>
            </a:r>
            <a:r>
              <a:rPr lang="zh-CN" altLang="en-US" sz="2400"/>
              <a:t>上安排训练计划</a:t>
            </a:r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r="19266"/>
          <a:stretch>
            <a:fillRect/>
          </a:stretch>
        </p:blipFill>
        <p:spPr>
          <a:xfrm>
            <a:off x="4672330" y="2282190"/>
            <a:ext cx="4168140" cy="41840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45615" y="1247775"/>
            <a:ext cx="6405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注意</a:t>
            </a:r>
            <a:r>
              <a:rPr lang="en-US" altLang="zh-CN"/>
              <a:t>:</a:t>
            </a:r>
            <a:r>
              <a:rPr lang="zh-CN" altLang="en-US"/>
              <a:t>需要大家去注册北大</a:t>
            </a:r>
            <a:r>
              <a:rPr lang="en-US" altLang="zh-CN"/>
              <a:t>OJ</a:t>
            </a:r>
            <a:r>
              <a:rPr lang="zh-CN" altLang="en-US"/>
              <a:t>杭电</a:t>
            </a:r>
            <a:r>
              <a:rPr lang="en-US" altLang="zh-CN"/>
              <a:t>OJ</a:t>
            </a:r>
            <a:r>
              <a:rPr lang="zh-CN" altLang="en-US"/>
              <a:t>及山东理工</a:t>
            </a:r>
            <a:r>
              <a:rPr lang="en-US" altLang="zh-CN"/>
              <a:t>OJ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52145" y="1952625"/>
            <a:ext cx="3334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山东理工ACM主页</a:t>
            </a:r>
            <a:endParaRPr lang="zh-CN" altLang="en-US"/>
          </a:p>
          <a:p>
            <a:r>
              <a:rPr lang="zh-CN" altLang="en-US"/>
              <a:t>https://acm.sdut.edu.cn/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标题 35841"/>
          <p:cNvSpPr>
            <a:spLocks noGrp="1"/>
          </p:cNvSpPr>
          <p:nvPr>
            <p:ph type="ctrTitle"/>
          </p:nvPr>
        </p:nvSpPr>
        <p:spPr>
          <a:xfrm>
            <a:off x="2150110" y="225425"/>
            <a:ext cx="5365115" cy="730885"/>
          </a:xfrm>
        </p:spPr>
        <p:txBody>
          <a:bodyPr anchor="b">
            <a:normAutofit fontScale="90000"/>
          </a:bodyPr>
          <a:p>
            <a:r>
              <a:rPr lang="en-US" altLang="zh-CN" b="1">
                <a:solidFill>
                  <a:srgbClr val="FF0000"/>
                </a:solidFill>
                <a:ea typeface="黑体" panose="02010609060101010101" pitchFamily="2" charset="-122"/>
              </a:rPr>
              <a:t>ACM/ICPC</a:t>
            </a:r>
            <a:r>
              <a:rPr lang="zh-CN" altLang="en-US" b="1">
                <a:solidFill>
                  <a:srgbClr val="FF0000"/>
                </a:solidFill>
                <a:ea typeface="黑体" panose="02010609060101010101" pitchFamily="2" charset="-122"/>
              </a:rPr>
              <a:t>现场赛</a:t>
            </a:r>
            <a:r>
              <a:rPr lang="zh-CN" altLang="en-US" b="1">
                <a:solidFill>
                  <a:srgbClr val="FF0000"/>
                </a:solidFill>
                <a:ea typeface="黑体" panose="02010609060101010101" pitchFamily="2" charset="-122"/>
              </a:rPr>
              <a:t>的</a:t>
            </a:r>
            <a:r>
              <a:rPr lang="zh-CN" altLang="en-US" b="1">
                <a:solidFill>
                  <a:srgbClr val="FF0000"/>
                </a:solidFill>
                <a:ea typeface="黑体" panose="02010609060101010101" pitchFamily="2" charset="-122"/>
              </a:rPr>
              <a:t>比赛形式</a:t>
            </a:r>
            <a:endParaRPr lang="zh-CN" altLang="en-US" b="1">
              <a:solidFill>
                <a:srgbClr val="FF0000"/>
              </a:solidFill>
              <a:ea typeface="黑体" panose="02010609060101010101" pitchFamily="2" charset="-122"/>
            </a:endParaRPr>
          </a:p>
        </p:txBody>
      </p:sp>
      <p:sp>
        <p:nvSpPr>
          <p:cNvPr id="35843" name="副标题 35842"/>
          <p:cNvSpPr>
            <a:spLocks noGrp="1"/>
          </p:cNvSpPr>
          <p:nvPr>
            <p:ph type="subTitle" idx="1"/>
          </p:nvPr>
        </p:nvSpPr>
        <p:spPr>
          <a:xfrm>
            <a:off x="1424305" y="1069340"/>
            <a:ext cx="6487160" cy="1891665"/>
          </a:xfrm>
        </p:spPr>
        <p:txBody>
          <a:bodyPr>
            <a:noAutofit/>
          </a:bodyPr>
          <a:p>
            <a:pPr algn="l"/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每支队伍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(3</a:t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名队员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)1</a:t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台机器（提供打印服务）</a:t>
            </a:r>
            <a:endParaRPr lang="zh-CN" altLang="en-US" sz="20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上机编程解决问题（可带纸质资料）</a:t>
            </a:r>
            <a:endParaRPr lang="zh-CN" altLang="en-US" sz="20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8-10</a:t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道题目（全英文）</a:t>
            </a:r>
            <a:endParaRPr lang="zh-CN" altLang="en-US" sz="20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持续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个小时</a:t>
            </a:r>
            <a:endParaRPr lang="zh-CN" altLang="en-US" sz="20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endParaRPr lang="zh-CN" altLang="en-US" sz="24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endParaRPr lang="zh-CN" altLang="en-US" sz="24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endParaRPr lang="zh-CN" altLang="en-US" sz="24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endParaRPr lang="zh-CN" altLang="en-US" sz="28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endParaRPr lang="zh-CN" altLang="en-US" sz="28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>
            <a:normAutofit fontScale="40000"/>
          </a:bodyPr>
          <a:p>
            <a:pPr lvl="0"/>
            <a:fld id="{BB962C8B-B14F-4D97-AF65-F5344CB8AC3E}" type="datetime1">
              <a:rPr lang="zh-CN" altLang="en-US"/>
            </a:fld>
            <a:endParaRPr lang="zh-CN" altLang="en-US"/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  <p:pic>
        <p:nvPicPr>
          <p:cNvPr id="47107" name="图片 47106" descr="IMG_46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1625" y="3074670"/>
            <a:ext cx="6176645" cy="35299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标题 36865"/>
          <p:cNvSpPr>
            <a:spLocks noGrp="1"/>
          </p:cNvSpPr>
          <p:nvPr>
            <p:ph type="ctrTitle"/>
          </p:nvPr>
        </p:nvSpPr>
        <p:spPr>
          <a:xfrm>
            <a:off x="2101215" y="403225"/>
            <a:ext cx="5365115" cy="633730"/>
          </a:xfrm>
        </p:spPr>
        <p:txBody>
          <a:bodyPr anchor="b"/>
          <a:p>
            <a:r>
              <a:rPr lang="en-US" altLang="zh-CN" b="1">
                <a:solidFill>
                  <a:srgbClr val="C0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ACM/ICPC</a:t>
            </a:r>
            <a:r>
              <a:rPr lang="zh-CN" altLang="en-US" b="1">
                <a:solidFill>
                  <a:srgbClr val="C0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的比赛规则</a:t>
            </a:r>
            <a:endParaRPr lang="zh-CN" altLang="en-US" b="1">
              <a:solidFill>
                <a:srgbClr val="C00000"/>
              </a:solidFill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867" name="副标题 36866"/>
          <p:cNvSpPr>
            <a:spLocks noGrp="1"/>
          </p:cNvSpPr>
          <p:nvPr>
            <p:ph type="subTitle" idx="1"/>
          </p:nvPr>
        </p:nvSpPr>
        <p:spPr>
          <a:xfrm>
            <a:off x="937895" y="1037590"/>
            <a:ext cx="7578090" cy="5567045"/>
          </a:xfrm>
        </p:spPr>
        <p:txBody>
          <a:bodyPr>
            <a:normAutofit/>
          </a:bodyPr>
          <a:p>
            <a:pPr algn="l">
              <a:lnSpc>
                <a:spcPct val="90000"/>
              </a:lnSpc>
            </a:pPr>
            <a:r>
              <a:rPr lang="en-US" altLang="zh-CN" sz="2800" b="1">
                <a:solidFill>
                  <a:schemeClr val="tx1">
                    <a:lumMod val="50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000" b="1">
                <a:solidFill>
                  <a:schemeClr val="tx1">
                    <a:lumMod val="50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针对题目所描述的问题，在比赛时间内，找出解决问题的算</a:t>
            </a:r>
            <a:endParaRPr lang="zh-CN" altLang="en-US" sz="2000" b="1">
              <a:solidFill>
                <a:schemeClr val="tx1">
                  <a:lumMod val="50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2000" b="1">
                <a:solidFill>
                  <a:schemeClr val="tx1">
                    <a:lumMod val="50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法并设计一段程序实现，支持</a:t>
            </a:r>
            <a:r>
              <a:rPr lang="en-US" altLang="zh-CN" sz="2000" b="1">
                <a:solidFill>
                  <a:schemeClr val="tx1">
                    <a:lumMod val="50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000" b="1">
                <a:solidFill>
                  <a:schemeClr val="tx1">
                    <a:lumMod val="50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>
                <a:solidFill>
                  <a:schemeClr val="tx1">
                    <a:lumMod val="50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c++</a:t>
            </a:r>
            <a:r>
              <a:rPr lang="zh-CN" altLang="en-US" sz="2000" b="1">
                <a:solidFill>
                  <a:schemeClr val="tx1">
                    <a:lumMod val="50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>
                <a:solidFill>
                  <a:schemeClr val="tx1">
                    <a:lumMod val="50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2000" b="1">
                <a:solidFill>
                  <a:schemeClr val="tx1">
                    <a:lumMod val="50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等语言编写（具体依</a:t>
            </a:r>
            <a:endParaRPr lang="zh-CN" altLang="en-US" sz="2000" b="1">
              <a:solidFill>
                <a:schemeClr val="tx1">
                  <a:lumMod val="50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2000" b="1">
                <a:solidFill>
                  <a:schemeClr val="tx1">
                    <a:lumMod val="50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据赛区规定）。</a:t>
            </a:r>
            <a:endParaRPr lang="zh-CN" altLang="en-US" sz="2000" b="1">
              <a:solidFill>
                <a:schemeClr val="tx1">
                  <a:lumMod val="50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题目评判：通过计算机进行“黑箱”评判。机器并不阅</a:t>
            </a:r>
            <a:endParaRPr lang="zh-CN" altLang="en-US" sz="24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读选手提交的代码，只会直接运行。</a:t>
            </a:r>
            <a:endParaRPr lang="zh-CN" altLang="en-US" sz="24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endParaRPr lang="zh-CN" altLang="en-US" sz="24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评判方法：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输入测试数据，对代码输出的结果与标准程序的运行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结果进行比较，没有一点错才算正确，否则就是错误。输出格式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不对也是错误，测试数据可能有几十万个。尽量覆盖所有可能的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情况。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>
            <a:normAutofit fontScale="40000"/>
          </a:bodyPr>
          <a:p>
            <a:pPr lvl="0"/>
            <a:fld id="{BB962C8B-B14F-4D97-AF65-F5344CB8AC3E}" type="datetime1">
              <a:rPr lang="zh-CN" altLang="en-US"/>
            </a:fld>
            <a:endParaRPr lang="zh-CN" altLang="en-US"/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副标题 38913"/>
          <p:cNvSpPr/>
          <p:nvPr>
            <p:ph type="subTitle" idx="1"/>
          </p:nvPr>
        </p:nvSpPr>
        <p:spPr>
          <a:xfrm>
            <a:off x="986790" y="1600200"/>
            <a:ext cx="7528560" cy="4761865"/>
          </a:xfrm>
        </p:spPr>
        <p:txBody>
          <a:bodyPr vert="horz" wrap="square" lIns="182562" tIns="46038" rIns="182562" bIns="46038" anchor="t">
            <a:normAutofit lnSpcReduction="10000"/>
          </a:bodyPr>
          <a:p>
            <a:pPr marL="384175" indent="-384175" algn="l">
              <a:lnSpc>
                <a:spcPct val="120000"/>
              </a:lnSpc>
              <a:spcBef>
                <a:spcPct val="0"/>
              </a:spcBef>
              <a:buClrTx/>
            </a:pPr>
            <a:r>
              <a:rPr lang="zh-CN" altLang="en-US" sz="2400" b="1">
                <a:solidFill>
                  <a:srgbClr val="FF0000"/>
                </a:solidFill>
                <a:uFillTx/>
                <a:latin typeface="宋体" panose="02010600030101010101" pitchFamily="2" charset="-122"/>
              </a:rPr>
              <a:t>排名规则：</a:t>
            </a:r>
            <a:endParaRPr lang="zh-CN" altLang="en-US" sz="2400" b="1">
              <a:solidFill>
                <a:srgbClr val="FF0000"/>
              </a:solidFill>
              <a:uFillTx/>
              <a:latin typeface="宋体" panose="02010600030101010101" pitchFamily="2" charset="-122"/>
            </a:endParaRPr>
          </a:p>
          <a:p>
            <a:pPr marL="384175" indent="-384175" algn="l">
              <a:lnSpc>
                <a:spcPct val="120000"/>
              </a:lnSpc>
              <a:spcBef>
                <a:spcPct val="0"/>
              </a:spcBef>
              <a:buClrTx/>
            </a:pPr>
            <a:r>
              <a:rPr lang="en-US" altLang="zh-CN" sz="2400" b="1">
                <a:solidFill>
                  <a:srgbClr val="FF0000"/>
                </a:solidFill>
                <a:uFillTx/>
                <a:latin typeface="宋体" panose="02010600030101010101" pitchFamily="2" charset="-122"/>
              </a:rPr>
              <a:t>1.</a:t>
            </a:r>
            <a:r>
              <a:rPr lang="zh-CN" altLang="en-US" sz="2400" b="1">
                <a:solidFill>
                  <a:srgbClr val="FF0000"/>
                </a:solidFill>
                <a:uFillTx/>
                <a:latin typeface="宋体" panose="02010600030101010101" pitchFamily="2" charset="-122"/>
              </a:rPr>
              <a:t>解答出题目的数量（解题数），</a:t>
            </a:r>
            <a:endParaRPr lang="zh-CN" altLang="en-US" sz="2400" b="1">
              <a:solidFill>
                <a:srgbClr val="FF0000"/>
              </a:solidFill>
              <a:uFillTx/>
              <a:latin typeface="宋体" panose="02010600030101010101" pitchFamily="2" charset="-122"/>
            </a:endParaRPr>
          </a:p>
          <a:p>
            <a:pPr marL="384175" indent="-384175" algn="l">
              <a:lnSpc>
                <a:spcPct val="120000"/>
              </a:lnSpc>
              <a:spcBef>
                <a:spcPct val="0"/>
              </a:spcBef>
              <a:buClrTx/>
            </a:pPr>
            <a:r>
              <a:rPr lang="en-US" altLang="zh-CN" sz="2400" b="1">
                <a:solidFill>
                  <a:srgbClr val="FF0000"/>
                </a:solidFill>
                <a:uFillTx/>
                <a:latin typeface="宋体" panose="02010600030101010101" pitchFamily="2" charset="-122"/>
              </a:rPr>
              <a:t>2.</a:t>
            </a:r>
            <a:r>
              <a:rPr lang="zh-CN" altLang="en-US" sz="2400" b="1">
                <a:solidFill>
                  <a:srgbClr val="FF0000"/>
                </a:solidFill>
                <a:uFillTx/>
                <a:latin typeface="宋体" panose="02010600030101010101" pitchFamily="2" charset="-122"/>
              </a:rPr>
              <a:t>若多支队伍解题数相同，则根据每支队伍解题所</a:t>
            </a:r>
            <a:r>
              <a:rPr lang="zh-CN" altLang="en-US" sz="2400" b="1">
                <a:solidFill>
                  <a:srgbClr val="FF0000"/>
                </a:solidFill>
                <a:uFillTx/>
                <a:latin typeface="宋体" panose="02010600030101010101" pitchFamily="2" charset="-122"/>
              </a:rPr>
              <a:t>花费的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宋体" panose="02010600030101010101" pitchFamily="2" charset="-122"/>
              </a:rPr>
              <a:t>总用时</a:t>
            </a:r>
            <a:r>
              <a:rPr lang="zh-CN" altLang="en-US" sz="2400" b="1">
                <a:solidFill>
                  <a:srgbClr val="FF0000"/>
                </a:solidFill>
                <a:uFillTx/>
                <a:latin typeface="宋体" panose="02010600030101010101" pitchFamily="2" charset="-122"/>
              </a:rPr>
              <a:t>进行排名。</a:t>
            </a:r>
            <a:endParaRPr lang="zh-CN" altLang="en-US" sz="2400" b="1">
              <a:solidFill>
                <a:srgbClr val="FF0000"/>
              </a:solidFill>
              <a:uFillTx/>
              <a:latin typeface="宋体" panose="02010600030101010101" pitchFamily="2" charset="-122"/>
            </a:endParaRPr>
          </a:p>
          <a:p>
            <a:pPr marL="384175" indent="-384175" algn="l">
              <a:lnSpc>
                <a:spcPct val="120000"/>
              </a:lnSpc>
              <a:spcBef>
                <a:spcPct val="0"/>
              </a:spcBef>
              <a:buClrTx/>
            </a:pPr>
            <a:endParaRPr lang="zh-CN" altLang="en-US" sz="2400" b="1">
              <a:solidFill>
                <a:srgbClr val="FFFF00"/>
              </a:solidFill>
              <a:uFillTx/>
              <a:latin typeface="宋体" panose="02010600030101010101" pitchFamily="2" charset="-122"/>
            </a:endParaRPr>
          </a:p>
          <a:p>
            <a:pPr marL="384175" indent="-384175" algn="l">
              <a:lnSpc>
                <a:spcPct val="120000"/>
              </a:lnSpc>
              <a:spcBef>
                <a:spcPct val="0"/>
              </a:spcBef>
              <a:buClrTx/>
            </a:pPr>
            <a:r>
              <a:rPr lang="zh-CN" altLang="en-US" sz="20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总用时：由所有解答正确的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每道试题用时</a:t>
            </a:r>
            <a:r>
              <a:rPr lang="zh-CN" altLang="en-US" sz="20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加上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惩罚时间</a:t>
            </a:r>
            <a:r>
              <a:rPr lang="zh-CN" altLang="en-US" sz="20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相加而成，</a:t>
            </a:r>
            <a:r>
              <a:rPr lang="zh-CN" altLang="en-US" sz="20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未正确解答的试题不记时。</a:t>
            </a:r>
            <a:endParaRPr lang="zh-CN" altLang="en-US" sz="2000" b="1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84175" indent="-384175" algn="l">
              <a:lnSpc>
                <a:spcPct val="120000"/>
              </a:lnSpc>
              <a:spcBef>
                <a:spcPct val="0"/>
              </a:spcBef>
              <a:buClrTx/>
            </a:pPr>
            <a:endParaRPr lang="zh-CN" altLang="en-US" sz="2000" b="1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84175" indent="-384175" algn="l">
              <a:lnSpc>
                <a:spcPct val="120000"/>
              </a:lnSpc>
              <a:spcBef>
                <a:spcPct val="0"/>
              </a:spcBef>
              <a:buClrTx/>
            </a:pPr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每道试题用时</a:t>
            </a:r>
            <a:r>
              <a:rPr lang="zh-CN" altLang="en-US" sz="20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：从竞赛开始到试题解答被判定为正确为止的时间；</a:t>
            </a:r>
            <a:endParaRPr lang="zh-CN" altLang="en-US" sz="2000" b="1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84175" indent="-384175" algn="l">
              <a:lnSpc>
                <a:spcPct val="120000"/>
              </a:lnSpc>
              <a:spcBef>
                <a:spcPct val="0"/>
              </a:spcBef>
              <a:buClrTx/>
            </a:pPr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惩罚时间</a:t>
            </a:r>
            <a:r>
              <a:rPr lang="zh-CN" altLang="en-US" sz="20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：某题提交多次，最后一次正确，则前面每一次错误的 提交被罚</a:t>
            </a:r>
            <a:r>
              <a:rPr lang="en-US" altLang="zh-CN" sz="20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altLang="en-US" sz="20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分钟时间。</a:t>
            </a:r>
            <a:endParaRPr lang="zh-CN" altLang="en-US" sz="2000" b="1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915" name="文本框 38914"/>
          <p:cNvSpPr txBox="1"/>
          <p:nvPr/>
        </p:nvSpPr>
        <p:spPr>
          <a:xfrm>
            <a:off x="1224915" y="993775"/>
            <a:ext cx="63855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zh-CN" altLang="en-US" sz="2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sym typeface="+mn-ea"/>
              </a:rPr>
              <a:t>比赛时会显示参加队伍的</a:t>
            </a:r>
            <a:r>
              <a:rPr lang="zh-CN" altLang="en-US" sz="2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2" charset="0"/>
                <a:ea typeface="黑体" panose="02010609060101010101" pitchFamily="2" charset="-122"/>
                <a:sym typeface="+mn-ea"/>
              </a:rPr>
              <a:t>实时动态排名</a:t>
            </a:r>
            <a:endParaRPr lang="zh-CN" altLang="en-US" sz="2800" b="1">
              <a:solidFill>
                <a:schemeClr val="tx2"/>
              </a:solidFill>
              <a:latin typeface="Tahoma" panose="020B0604030504040204" pitchFamily="2" charset="0"/>
              <a:ea typeface="黑体" panose="02010609060101010101" pitchFamily="2" charset="-122"/>
            </a:endParaRPr>
          </a:p>
        </p:txBody>
      </p:sp>
      <p:sp>
        <p:nvSpPr>
          <p:cNvPr id="2" name="日期占位符 1"/>
          <p:cNvSpPr/>
          <p:nvPr>
            <p:ph type="dt" sz="half" idx="10"/>
          </p:nvPr>
        </p:nvSpPr>
        <p:spPr/>
        <p:txBody>
          <a:bodyPr>
            <a:normAutofit fontScale="40000"/>
          </a:bodyPr>
          <a:p>
            <a:pPr lvl="0"/>
            <a:fld id="{BB962C8B-B14F-4D97-AF65-F5344CB8AC3E}" type="datetime1">
              <a:rPr lang="zh-CN" altLang="en-US"/>
            </a:fld>
            <a:endParaRPr lang="zh-CN" altLang="en-US"/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  <p:sp>
        <p:nvSpPr>
          <p:cNvPr id="37890" name="标题 37889"/>
          <p:cNvSpPr>
            <a:spLocks noGrp="1"/>
          </p:cNvSpPr>
          <p:nvPr>
            <p:ph type="ctrTitle"/>
          </p:nvPr>
        </p:nvSpPr>
        <p:spPr>
          <a:xfrm>
            <a:off x="1978660" y="274955"/>
            <a:ext cx="5365115" cy="588645"/>
          </a:xfrm>
        </p:spPr>
        <p:txBody>
          <a:bodyPr anchor="b"/>
          <a:p>
            <a:r>
              <a:rPr lang="en-US" altLang="zh-CN" b="1">
                <a:solidFill>
                  <a:srgbClr val="C0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ACM/ICPC</a:t>
            </a:r>
            <a:r>
              <a:rPr lang="zh-CN" altLang="en-US" b="1">
                <a:solidFill>
                  <a:srgbClr val="C0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的比赛规则</a:t>
            </a:r>
            <a:endParaRPr lang="en-US" altLang="zh-CN" b="1">
              <a:ea typeface="黑体" panose="0201060906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标题 37889"/>
          <p:cNvSpPr>
            <a:spLocks noGrp="1"/>
          </p:cNvSpPr>
          <p:nvPr>
            <p:ph type="ctrTitle"/>
          </p:nvPr>
        </p:nvSpPr>
        <p:spPr>
          <a:xfrm>
            <a:off x="1978660" y="354330"/>
            <a:ext cx="5365115" cy="575945"/>
          </a:xfrm>
        </p:spPr>
        <p:txBody>
          <a:bodyPr anchor="b"/>
          <a:p>
            <a:r>
              <a:rPr lang="en-US" altLang="zh-CN" b="1">
                <a:solidFill>
                  <a:srgbClr val="C0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ACM/ICPC</a:t>
            </a:r>
            <a:r>
              <a:rPr lang="zh-CN" altLang="en-US" b="1">
                <a:solidFill>
                  <a:srgbClr val="C0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的比赛规则</a:t>
            </a:r>
            <a:endParaRPr lang="en-US" altLang="zh-CN" b="1">
              <a:ea typeface="黑体" panose="02010609060101010101" pitchFamily="2" charset="-122"/>
            </a:endParaRPr>
          </a:p>
        </p:txBody>
      </p:sp>
      <p:sp>
        <p:nvSpPr>
          <p:cNvPr id="37891" name="副标题 37890"/>
          <p:cNvSpPr>
            <a:spLocks noGrp="1"/>
          </p:cNvSpPr>
          <p:nvPr>
            <p:ph type="subTitle" idx="1"/>
          </p:nvPr>
        </p:nvSpPr>
        <p:spPr>
          <a:xfrm>
            <a:off x="938530" y="1167130"/>
            <a:ext cx="7140575" cy="6062980"/>
          </a:xfrm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lang="zh-CN" altLang="en-US" sz="2800" b="1">
                <a:solidFill>
                  <a:srgbClr val="FF0000"/>
                </a:solidFill>
                <a:uFillTx/>
              </a:rPr>
              <a:t>每道题目提交代码到判题系统后，可能会</a:t>
            </a:r>
            <a:r>
              <a:rPr lang="zh-CN" altLang="en-US" sz="2800" b="1">
                <a:solidFill>
                  <a:srgbClr val="FF0000"/>
                </a:solidFill>
                <a:uFillTx/>
              </a:rPr>
              <a:t>收</a:t>
            </a:r>
            <a:endParaRPr lang="zh-CN" altLang="en-US" sz="2800" b="1">
              <a:solidFill>
                <a:srgbClr val="FF0000"/>
              </a:solidFill>
              <a:uFillTx/>
            </a:endParaRPr>
          </a:p>
          <a:p>
            <a:pPr algn="l">
              <a:lnSpc>
                <a:spcPct val="90000"/>
              </a:lnSpc>
            </a:pPr>
            <a:r>
              <a:rPr lang="zh-CN" altLang="en-US" sz="2800" b="1">
                <a:solidFill>
                  <a:srgbClr val="FF0000"/>
                </a:solidFill>
                <a:uFillTx/>
              </a:rPr>
              <a:t>到的反馈信息包括： </a:t>
            </a:r>
            <a:endParaRPr lang="zh-CN" altLang="en-US" sz="2800" b="1">
              <a:solidFill>
                <a:srgbClr val="FF0000"/>
              </a:solidFill>
              <a:uFillTx/>
            </a:endParaRPr>
          </a:p>
          <a:p>
            <a:pPr algn="l">
              <a:lnSpc>
                <a:spcPct val="90000"/>
              </a:lnSpc>
            </a:pPr>
            <a:r>
              <a:rPr lang="zh-CN" altLang="en-US" sz="1600">
                <a:solidFill>
                  <a:srgbClr val="00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(1) Queuing  等待判题</a:t>
            </a:r>
            <a:endParaRPr lang="zh-CN" altLang="en-US" sz="1600">
              <a:solidFill>
                <a:srgbClr val="000000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1600">
                <a:solidFill>
                  <a:srgbClr val="00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(2) Presentation Error  格式错误</a:t>
            </a:r>
            <a:endParaRPr lang="zh-CN" altLang="en-US" sz="1600">
              <a:solidFill>
                <a:srgbClr val="000000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1600">
                <a:solidFill>
                  <a:srgbClr val="00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(3) Wrong Answer  答案错误</a:t>
            </a:r>
            <a:endParaRPr lang="zh-CN" altLang="en-US" sz="1600">
              <a:solidFill>
                <a:srgbClr val="000000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1600" b="1">
                <a:solidFill>
                  <a:srgbClr val="FFFF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(4) Time Limit Exceeded  超时 </a:t>
            </a:r>
            <a:endParaRPr lang="zh-CN" altLang="en-US" sz="1600" b="1">
              <a:solidFill>
                <a:srgbClr val="FFFF00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1600" b="1">
                <a:solidFill>
                  <a:srgbClr val="FFFF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(5) Output Limit Exceeded  输出过多  </a:t>
            </a:r>
            <a:endParaRPr lang="zh-CN" altLang="en-US" sz="1600" b="1">
              <a:solidFill>
                <a:srgbClr val="FF0000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1600" b="1">
                <a:solidFill>
                  <a:schemeClr val="bg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(6) Memory Limit Exceeded  超内存  </a:t>
            </a:r>
            <a:endParaRPr lang="zh-CN" altLang="en-US" sz="1600" b="1">
              <a:solidFill>
                <a:schemeClr val="bg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1600" b="1">
                <a:solidFill>
                  <a:schemeClr val="bg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(7) Compile Error  编译错误 </a:t>
            </a:r>
            <a:endParaRPr lang="zh-CN" altLang="en-US" sz="1600" b="1">
              <a:solidFill>
                <a:schemeClr val="bg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1600" b="1">
                <a:solidFill>
                  <a:schemeClr val="bg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</a:t>
            </a:r>
            <a:r>
              <a:rPr lang="zh-CN" altLang="en-US" sz="1600" b="1">
                <a:solidFill>
                  <a:schemeClr val="bg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）Segmentation Fault  段错误 </a:t>
            </a:r>
            <a:endParaRPr lang="zh-CN" altLang="en-US" sz="1600" b="1">
              <a:solidFill>
                <a:schemeClr val="bg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1600" b="1">
                <a:solidFill>
                  <a:schemeClr val="bg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</a:t>
            </a:r>
            <a:r>
              <a:rPr lang="zh-CN" altLang="en-US" sz="1600" b="1">
                <a:solidFill>
                  <a:schemeClr val="bg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）Floating Point Error  除0错 </a:t>
            </a:r>
            <a:endParaRPr lang="zh-CN" altLang="en-US" sz="1600" b="1">
              <a:solidFill>
                <a:schemeClr val="bg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 sz="1600" b="1">
                <a:solidFill>
                  <a:schemeClr val="bg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(10) Runtime Error  运行时出错</a:t>
            </a:r>
            <a:endParaRPr lang="zh-CN" altLang="en-US" sz="1600" b="1">
              <a:solidFill>
                <a:schemeClr val="bg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zh-CN" altLang="en-US" sz="1600" b="1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32730" y="3859530"/>
            <a:ext cx="29591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FF00"/>
                </a:solidFill>
              </a:rPr>
              <a:t>如果返回的信息是：</a:t>
            </a:r>
            <a:endParaRPr lang="zh-CN" altLang="en-US" sz="2000">
              <a:solidFill>
                <a:srgbClr val="FFFF00"/>
              </a:solidFill>
            </a:endParaRPr>
          </a:p>
          <a:p>
            <a:r>
              <a:rPr lang="zh-CN" altLang="en-US" sz="2000">
                <a:solidFill>
                  <a:srgbClr val="FFFF00"/>
                </a:solidFill>
              </a:rPr>
              <a:t>Accepted；正确  </a:t>
            </a:r>
            <a:endParaRPr lang="zh-CN" altLang="en-US" sz="2000">
              <a:solidFill>
                <a:srgbClr val="FFFF00"/>
              </a:solidFill>
            </a:endParaRPr>
          </a:p>
          <a:p>
            <a:endParaRPr lang="zh-CN" altLang="en-US" sz="2000">
              <a:solidFill>
                <a:srgbClr val="FFFF00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恭喜！题目通过</a:t>
            </a:r>
            <a:endParaRPr lang="zh-CN" altLang="en-US" sz="28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8526"/>
          <a:stretch>
            <a:fillRect/>
          </a:stretch>
        </p:blipFill>
        <p:spPr>
          <a:xfrm>
            <a:off x="320040" y="3527425"/>
            <a:ext cx="8504555" cy="32518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b="29604"/>
          <a:stretch>
            <a:fillRect/>
          </a:stretch>
        </p:blipFill>
        <p:spPr>
          <a:xfrm>
            <a:off x="320040" y="644525"/>
            <a:ext cx="8503920" cy="27724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31465" y="118745"/>
            <a:ext cx="3324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实时动态排名和判题信息反馈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/>
          <p:nvPr>
            <p:ph type="dt" sz="half" idx="10"/>
          </p:nvPr>
        </p:nvSpPr>
        <p:spPr/>
        <p:txBody>
          <a:bodyPr>
            <a:normAutofit fontScale="40000"/>
          </a:bodyPr>
          <a:p>
            <a:pPr lvl="0"/>
            <a:fld id="{BB962C8B-B14F-4D97-AF65-F5344CB8AC3E}" type="datetime1">
              <a:rPr lang="zh-CN" altLang="en-US"/>
            </a:fld>
            <a:endParaRPr lang="zh-CN" altLang="en-US"/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>
            <a:normAutofit fontScale="40000"/>
          </a:bodyPr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31589"/>
          <a:stretch>
            <a:fillRect/>
          </a:stretch>
        </p:blipFill>
        <p:spPr>
          <a:xfrm>
            <a:off x="295910" y="1271270"/>
            <a:ext cx="8552180" cy="27920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5275" y="212725"/>
            <a:ext cx="84594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中国大学生程序设计竞赛（简称CCPC）和广东省大学生程序设计竞赛</a:t>
            </a:r>
            <a:r>
              <a:rPr lang="en-US" altLang="zh-CN"/>
              <a:t>(GDCPC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pPr algn="ctr"/>
            <a:r>
              <a:rPr lang="zh-CN" altLang="en-US"/>
              <a:t>都采用</a:t>
            </a:r>
            <a:r>
              <a:rPr lang="en-US" altLang="zh-CN"/>
              <a:t>ACM/ICPC</a:t>
            </a:r>
            <a:r>
              <a:rPr lang="zh-CN" altLang="en-US"/>
              <a:t>的比赛规则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4404360"/>
            <a:ext cx="7105650" cy="2085975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TEMPLATE_THUMBS_INDEX" val="1、9、12、16、20、24、25、28"/>
  <p:tag name="KSO_WM_TEMPLATE_CATEGORY" val="custom"/>
  <p:tag name="KSO_WM_TEMPLATE_INDEX" val="125"/>
  <p:tag name="KSO_WM_TAG_VERSION" val="1.0"/>
  <p:tag name="KSO_WM_SLIDE_ID" val="custom125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125"/>
</p:tagLst>
</file>

<file path=ppt/tags/tag3.xml><?xml version="1.0" encoding="utf-8"?>
<p:tagLst xmlns:p="http://schemas.openxmlformats.org/presentationml/2006/main">
  <p:tag name="KSO_WM_SLIDE_MODEL_TYPE" val="dynamicNum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125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125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125"/>
</p:tagLst>
</file>

<file path=ppt/tags/tag7.xml><?xml version="1.0" encoding="utf-8"?>
<p:tagLst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A000120141119A01PPBG">
  <a:themeElements>
    <a:clrScheme name="kso_RED3">
      <a:dk1>
        <a:srgbClr val="3D3F41"/>
      </a:dk1>
      <a:lt1>
        <a:srgbClr val="FFFFFF"/>
      </a:lt1>
      <a:dk2>
        <a:srgbClr val="3D3F41"/>
      </a:dk2>
      <a:lt2>
        <a:srgbClr val="FFFFFF"/>
      </a:lt2>
      <a:accent1>
        <a:srgbClr val="E37621"/>
      </a:accent1>
      <a:accent2>
        <a:srgbClr val="BCBF3B"/>
      </a:accent2>
      <a:accent3>
        <a:srgbClr val="DCAB48"/>
      </a:accent3>
      <a:accent4>
        <a:srgbClr val="367268"/>
      </a:accent4>
      <a:accent5>
        <a:srgbClr val="F3F1EC"/>
      </a:accent5>
      <a:accent6>
        <a:srgbClr val="B84D30"/>
      </a:accent6>
      <a:hlink>
        <a:srgbClr val="00B0F0"/>
      </a:hlink>
      <a:folHlink>
        <a:srgbClr val="AFB2B4"/>
      </a:folHlink>
    </a:clrScheme>
    <a:fontScheme name="自定义 14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solution</Template>
  <TotalTime>0</TotalTime>
  <Words>4513</Words>
  <Application>WPS 演示</Application>
  <PresentationFormat>全屏显示(4:3)</PresentationFormat>
  <Paragraphs>325</Paragraphs>
  <Slides>30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Arial</vt:lpstr>
      <vt:lpstr>宋体</vt:lpstr>
      <vt:lpstr>Wingdings</vt:lpstr>
      <vt:lpstr>Wingdings 2</vt:lpstr>
      <vt:lpstr>Calibri</vt:lpstr>
      <vt:lpstr>幼圆</vt:lpstr>
      <vt:lpstr>黑体</vt:lpstr>
      <vt:lpstr>Gungsuh</vt:lpstr>
      <vt:lpstr>Tahoma</vt:lpstr>
      <vt:lpstr>微软雅黑</vt:lpstr>
      <vt:lpstr>Arial Unicode MS</vt:lpstr>
      <vt:lpstr>Verdana</vt:lpstr>
      <vt:lpstr>楷体_GB2312</vt:lpstr>
      <vt:lpstr>新宋体</vt:lpstr>
      <vt:lpstr>A000120141119A01PPBG</vt:lpstr>
      <vt:lpstr>Paint.Picture</vt:lpstr>
      <vt:lpstr> ACM  成立于计算机诞生次年，是目前全球  算机学界中历史最悠久、最具权威性的组织  </vt:lpstr>
      <vt:lpstr>ACM/ICPC简称ACM</vt:lpstr>
      <vt:lpstr>ACM/ICPC赛制</vt:lpstr>
      <vt:lpstr>ACM/ICPC现场赛的比赛形式</vt:lpstr>
      <vt:lpstr>ACM/ICPC的比赛规则</vt:lpstr>
      <vt:lpstr>ACM/ICPC的比赛规则</vt:lpstr>
      <vt:lpstr>ACM/ICPC的比赛规则</vt:lpstr>
      <vt:lpstr>PowerPoint 演示文稿</vt:lpstr>
      <vt:lpstr>PowerPoint 演示文稿</vt:lpstr>
      <vt:lpstr>PowerPoint 演示文稿</vt:lpstr>
      <vt:lpstr>经过长期的ACM训练并参加比赛</vt:lpstr>
      <vt:lpstr>ACMER</vt:lpstr>
      <vt:lpstr>               ACM是进入IT大企业的重要敲门砖  旷视科技，华为，腾讯，阿里巴巴，京东，字节跳动，深信服等  众多的IT企业都青睐ACM人才并赞助ACM比赛。    </vt:lpstr>
      <vt:lpstr>PowerPoint 演示文稿</vt:lpstr>
      <vt:lpstr> ACM训练内容包括什么？  为什么ACMER能成为企业的目标员工？</vt:lpstr>
      <vt:lpstr>ACMER需要学习的内容</vt:lpstr>
      <vt:lpstr>基本知识     </vt:lpstr>
      <vt:lpstr>基本知识     </vt:lpstr>
      <vt:lpstr>中级知识     </vt:lpstr>
      <vt:lpstr>中级知识     </vt:lpstr>
      <vt:lpstr>中级知识     </vt:lpstr>
      <vt:lpstr>高级知识     </vt:lpstr>
      <vt:lpstr>高级知识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ACM程序设计 </dc:title>
  <dc:creator/>
  <cp:lastModifiedBy>lenovo</cp:lastModifiedBy>
  <cp:revision>48</cp:revision>
  <dcterms:created xsi:type="dcterms:W3CDTF">2017-08-11T07:04:00Z</dcterms:created>
  <dcterms:modified xsi:type="dcterms:W3CDTF">2019-09-18T08:13:58Z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